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4"/>
  </p:notesMasterIdLst>
  <p:sldIdLst>
    <p:sldId id="279" r:id="rId2"/>
    <p:sldId id="281" r:id="rId3"/>
    <p:sldId id="282" r:id="rId4"/>
    <p:sldId id="278" r:id="rId5"/>
    <p:sldId id="276" r:id="rId6"/>
    <p:sldId id="257" r:id="rId7"/>
    <p:sldId id="268" r:id="rId8"/>
    <p:sldId id="258" r:id="rId9"/>
    <p:sldId id="272" r:id="rId10"/>
    <p:sldId id="259" r:id="rId11"/>
    <p:sldId id="269" r:id="rId12"/>
    <p:sldId id="291" r:id="rId13"/>
    <p:sldId id="292" r:id="rId14"/>
    <p:sldId id="290" r:id="rId15"/>
    <p:sldId id="284" r:id="rId16"/>
    <p:sldId id="289" r:id="rId17"/>
    <p:sldId id="288" r:id="rId18"/>
    <p:sldId id="263" r:id="rId19"/>
    <p:sldId id="287" r:id="rId20"/>
    <p:sldId id="286" r:id="rId21"/>
    <p:sldId id="265" r:id="rId22"/>
    <p:sldId id="271" r:id="rId23"/>
    <p:sldId id="261" r:id="rId24"/>
    <p:sldId id="266" r:id="rId25"/>
    <p:sldId id="273" r:id="rId26"/>
    <p:sldId id="274" r:id="rId27"/>
    <p:sldId id="275" r:id="rId28"/>
    <p:sldId id="277" r:id="rId29"/>
    <p:sldId id="260" r:id="rId30"/>
    <p:sldId id="256" r:id="rId31"/>
    <p:sldId id="280" r:id="rId32"/>
    <p:sldId id="29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82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24" autoAdjust="0"/>
  </p:normalViewPr>
  <p:slideViewPr>
    <p:cSldViewPr>
      <p:cViewPr>
        <p:scale>
          <a:sx n="74" d="100"/>
          <a:sy n="74" d="100"/>
        </p:scale>
        <p:origin x="-126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BCB2D-C9E0-4735-9815-2C7F1F637BC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F488C-7F6D-4B29-B98D-6481DBF88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37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A92EBA-B47D-40F2-9212-587A549A623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2DF550-6E03-4B52-BD1F-31034C16593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0834B1-0DF3-40EB-A8A0-31C91C9333F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B807A9-DA39-40EA-AFF1-91FCDEEF896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F488C-7F6D-4B29-B98D-6481DBF8847D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0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j-servis.ru/wp-content/uploads/2015/04/subbotnik.jpg" TargetMode="External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http://2.bp.blogspot.com/-0g3kIsQrWLA/UtQRef-ErDI/AAAAAAAABuA/ii8USScFCUk/s1600/6xUVLT3W.jpg" TargetMode="External"/><Relationship Id="rId3" Type="http://schemas.openxmlformats.org/officeDocument/2006/relationships/image" Target="../media/image46.jpeg"/><Relationship Id="rId7" Type="http://schemas.openxmlformats.org/officeDocument/2006/relationships/image" Target="../media/image48.jpeg"/><Relationship Id="rId12" Type="http://schemas.openxmlformats.org/officeDocument/2006/relationships/image" Target="http://hanimey.ru/tinybrowser/images/foto/novosti-2015/37/_full/_syuzhety_2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https://encrypted-tbn0.gstatic.com/images?q=tbn:ANd9GcQk0PLuVsM875nXbMW_q6FmtU0NQlqD2FKJTLNtYKh8sQOyPtN9Ag" TargetMode="External"/><Relationship Id="rId11" Type="http://schemas.openxmlformats.org/officeDocument/2006/relationships/image" Target="../media/image50.jpeg"/><Relationship Id="rId5" Type="http://schemas.openxmlformats.org/officeDocument/2006/relationships/image" Target="../media/image47.jpeg"/><Relationship Id="rId10" Type="http://schemas.openxmlformats.org/officeDocument/2006/relationships/image" Target="http://primgazeta.ru/upload/img/archive/15/02/13/posilki-soldatam.jpg" TargetMode="External"/><Relationship Id="rId4" Type="http://schemas.openxmlformats.org/officeDocument/2006/relationships/image" Target="http://www.vsluh.ru/uploads/base_image/image/51831/huge_43f567cb-ee3e-4943-af1c-cccc8a81f041.jpg" TargetMode="External"/><Relationship Id="rId9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npr.org/" TargetMode="External"/><Relationship Id="rId2" Type="http://schemas.openxmlformats.org/officeDocument/2006/relationships/hyperlink" Target="http://www.fnpr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profatom-lesnoy.ru/index.php/component/content/category/2-uncategorised" TargetMode="External"/><Relationship Id="rId4" Type="http://schemas.openxmlformats.org/officeDocument/2006/relationships/hyperlink" Target="http://www.eseur.ru/page.html?region=45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2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285860"/>
          <a:ext cx="6096000" cy="5181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Протягивает руку помощи!</a:t>
                      </a:r>
                      <a:endParaRPr lang="ru-RU" sz="2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714612" y="2000240"/>
          <a:ext cx="6096000" cy="518160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B050"/>
                          </a:solidFill>
                        </a:rPr>
                        <a:t>Решает социальные</a:t>
                      </a:r>
                      <a:r>
                        <a:rPr lang="ru-RU" sz="2800" baseline="0" dirty="0" smtClean="0">
                          <a:solidFill>
                            <a:srgbClr val="00B050"/>
                          </a:solidFill>
                        </a:rPr>
                        <a:t> проблемы</a:t>
                      </a:r>
                      <a:endParaRPr lang="ru-RU" sz="28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5929330"/>
          <a:ext cx="609600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21431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2"/>
                          </a:solidFill>
                        </a:rPr>
                        <a:t>Знает,</a:t>
                      </a:r>
                      <a:r>
                        <a:rPr lang="ru-RU" sz="2800" baseline="0" dirty="0" smtClean="0">
                          <a:solidFill>
                            <a:schemeClr val="bg2"/>
                          </a:solidFill>
                        </a:rPr>
                        <a:t> что делать!</a:t>
                      </a:r>
                      <a:endParaRPr lang="ru-RU" sz="2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428860" y="5286388"/>
          <a:ext cx="650089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08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B0F0"/>
                          </a:solidFill>
                        </a:rPr>
                        <a:t>Юридически поддерживает и защищает</a:t>
                      </a:r>
                      <a:endParaRPr lang="ru-RU" sz="2800" dirty="0">
                        <a:solidFill>
                          <a:srgbClr val="00B0F0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4572008"/>
          <a:ext cx="800105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C000"/>
                          </a:solidFill>
                        </a:rPr>
                        <a:t>Осуществляет представительство интересов в суде</a:t>
                      </a:r>
                      <a:r>
                        <a:rPr lang="ru-RU" sz="2800" baseline="0" dirty="0" smtClean="0">
                          <a:solidFill>
                            <a:srgbClr val="FFC000"/>
                          </a:solidFill>
                        </a:rPr>
                        <a:t> </a:t>
                      </a:r>
                      <a:r>
                        <a:rPr lang="ru-RU" sz="2800" dirty="0" smtClean="0">
                          <a:solidFill>
                            <a:srgbClr val="FFC000"/>
                          </a:solidFill>
                        </a:rPr>
                        <a:t> </a:t>
                      </a:r>
                      <a:endParaRPr lang="ru-RU" sz="2800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643174" y="3929066"/>
          <a:ext cx="609600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Содействует</a:t>
                      </a:r>
                      <a:r>
                        <a:rPr lang="ru-RU" sz="2800" baseline="0" dirty="0" smtClean="0">
                          <a:solidFill>
                            <a:srgbClr val="002060"/>
                          </a:solidFill>
                        </a:rPr>
                        <a:t> росту заработной платы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3286124"/>
          <a:ext cx="8001024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Формирует основные требования к работодателю</a:t>
                      </a:r>
                      <a:endParaRPr lang="ru-RU" sz="2800" dirty="0"/>
                    </a:p>
                  </a:txBody>
                  <a:tcPr>
                    <a:solidFill>
                      <a:srgbClr val="F282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928662" y="2643182"/>
          <a:ext cx="707236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723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Отстаивает права интересы труда человека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285984" y="214290"/>
            <a:ext cx="3288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Профсоюз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327"/>
            <a:ext cx="5791499" cy="675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6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23057" y="8031"/>
            <a:ext cx="7041085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Ветераны педагогического труда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15364" name="Picture 9" descr="C:\Users\user\Desktop\Юбилей школы №67\062-VIZaUcxd3S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3" y="1331913"/>
            <a:ext cx="4297362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0" descr="C:\Users\user\Desktop\Юбилей школы №67\014-rrM0FyELli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060575"/>
            <a:ext cx="3811588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88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IMG_04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5" t="15897" r="27235" b="2538"/>
          <a:stretch>
            <a:fillRect/>
          </a:stretch>
        </p:blipFill>
        <p:spPr bwMode="auto">
          <a:xfrm>
            <a:off x="733425" y="3382963"/>
            <a:ext cx="3571875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 rot="10800000" flipV="1">
            <a:off x="5357818" y="6262014"/>
            <a:ext cx="328614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Гашкова В.И.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6286520"/>
            <a:ext cx="400052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Баглык</a:t>
            </a:r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М.Г.</a:t>
            </a:r>
          </a:p>
        </p:txBody>
      </p:sp>
      <p:pic>
        <p:nvPicPr>
          <p:cNvPr id="16390" name="Picture 12" descr="C:\Users\user\Desktop\Юбилей школы №67\037-q8z2XJSeGL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649288"/>
            <a:ext cx="2781300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3" descr="C:\Users\user\Desktop\Юбилей школы №67\099-a07OUCnfYi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669925"/>
            <a:ext cx="4164012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4" descr="C:\Users\user\Desktop\профсоюз 16-17\DSC073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511550"/>
            <a:ext cx="3949700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22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75" y="4869160"/>
            <a:ext cx="6511925" cy="1656183"/>
          </a:xfrm>
        </p:spPr>
        <p:txBody>
          <a:bodyPr/>
          <a:lstStyle/>
          <a:p>
            <a:pPr marL="0" indent="0" algn="ctr">
              <a:buFont typeface="Georgia" pitchFamily="18" charset="0"/>
              <a:buNone/>
              <a:defRPr/>
            </a:pPr>
            <a:r>
              <a:rPr lang="ru-RU" dirty="0" smtClean="0"/>
              <a:t>Бессмертный полк</a:t>
            </a:r>
            <a:br>
              <a:rPr lang="ru-RU" dirty="0" smtClean="0"/>
            </a:br>
            <a:r>
              <a:rPr lang="ru-RU" dirty="0" smtClean="0"/>
              <a:t>9 мая 2016</a:t>
            </a:r>
            <a:endParaRPr lang="ru-RU" dirty="0"/>
          </a:p>
        </p:txBody>
      </p:sp>
      <p:pic>
        <p:nvPicPr>
          <p:cNvPr id="14339" name="Picture 2" descr="C:\Users\user\Desktop\профсоюз 16-17\фото 9 мая 2016\photo_1462976212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125413"/>
            <a:ext cx="7489825" cy="45132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848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31639" y="339350"/>
            <a:ext cx="7041085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Социальные акции</a:t>
            </a:r>
          </a:p>
        </p:txBody>
      </p:sp>
      <p:pic>
        <p:nvPicPr>
          <p:cNvPr id="20484" name="Рисунок 1" descr="F:\музей1\фото субботник 2012\DSCF1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500438"/>
            <a:ext cx="400050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2" descr="F:\музей1\фото субботник 2012\DSCF10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1285875"/>
            <a:ext cx="34290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4" descr="http://www.j-servis.ru/wp-content/uploads/2015/04/subbotnik.jpg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0"/>
            <a:ext cx="3468687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6" descr="http://www.chemzanyatsya.ru/wp-content/uploads/2014/10/%D0%92%D1%81%D0%B5-%D0%BD%D0%B0-%D1%81%D1%83%D0%B1%D0%B1%D0%BE%D1%82%D0%BD%D0%B8%D0%BA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3643313"/>
            <a:ext cx="1947862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7" descr="IMG_31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" t="2750" r="14104"/>
          <a:stretch>
            <a:fillRect/>
          </a:stretch>
        </p:blipFill>
        <p:spPr bwMode="auto">
          <a:xfrm>
            <a:off x="6429375" y="3571875"/>
            <a:ext cx="2557463" cy="277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8" descr="DSCF099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1285875"/>
            <a:ext cx="14986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39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31639" y="339350"/>
            <a:ext cx="7041085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Социальные акции</a:t>
            </a:r>
          </a:p>
        </p:txBody>
      </p:sp>
      <p:pic>
        <p:nvPicPr>
          <p:cNvPr id="19460" name="Picture 4" descr="http://www.vsluh.ru/uploads/base_image/image/51831/huge_43f567cb-ee3e-4943-af1c-cccc8a81f041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000125"/>
            <a:ext cx="3786187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Картинки по запросу акция для детей сирот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4429125"/>
            <a:ext cx="2260600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 descr="http://2.bp.blogspot.com/-0g3kIsQrWLA/UtQRef-ErDI/AAAAAAAABuA/ii8USScFCUk/s1600/6xUVLT3W.jpg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4219575"/>
            <a:ext cx="2786063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 descr="http://primgazeta.ru/upload/img/archive/15/02/13/posilki-soldatam.jpg"/>
          <p:cNvPicPr>
            <a:picLocks noChangeAspect="1" noChangeArrowheads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3714750"/>
            <a:ext cx="3808412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 descr="http://hanimey.ru/tinybrowser/images/foto/novosti-2015/37/_full/_syuzhety_2.jpg"/>
          <p:cNvPicPr>
            <a:picLocks noChangeAspect="1" noChangeArrowheads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1214438"/>
            <a:ext cx="36433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00628" y="2967335"/>
            <a:ext cx="4000527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Собери  посылку для солдат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42845" y="3357562"/>
            <a:ext cx="457203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Помогите детскому дому!!!</a:t>
            </a:r>
          </a:p>
        </p:txBody>
      </p:sp>
    </p:spTree>
    <p:extLst>
      <p:ext uri="{BB962C8B-B14F-4D97-AF65-F5344CB8AC3E}">
        <p14:creationId xmlns:p14="http://schemas.microsoft.com/office/powerpoint/2010/main" val="107535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1639" y="188640"/>
            <a:ext cx="7041085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Участие в фестивалях творчества</a:t>
            </a:r>
          </a:p>
        </p:txBody>
      </p:sp>
      <p:pic>
        <p:nvPicPr>
          <p:cNvPr id="25604" name="Рисунок 9" descr="F:\музей1111\DSC007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785938"/>
            <a:ext cx="2638425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10" descr="F:\музей1111\DSC007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071938"/>
            <a:ext cx="3014663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10" descr="DSC027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7" t="5438" r="6573"/>
          <a:stretch>
            <a:fillRect/>
          </a:stretch>
        </p:blipFill>
        <p:spPr bwMode="auto">
          <a:xfrm>
            <a:off x="3500438" y="1714500"/>
            <a:ext cx="2506662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Рисунок 11" descr="DSC0271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571625"/>
            <a:ext cx="2643188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Рисунок 12" descr="DSC02718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071938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Рисунок 13" descr="DSC02724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071938"/>
            <a:ext cx="239077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84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0237036">
            <a:off x="232286" y="4539228"/>
            <a:ext cx="41323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Творчество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1" y="372211"/>
            <a:ext cx="4429727" cy="2953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752" y="332656"/>
            <a:ext cx="3990275" cy="29927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752" y="3469123"/>
            <a:ext cx="3990200" cy="2992650"/>
          </a:xfrm>
          <a:prstGeom prst="rect">
            <a:avLst/>
          </a:prstGeom>
        </p:spPr>
      </p:pic>
    </p:spTree>
  </p:cSld>
  <p:clrMapOvr>
    <a:masterClrMapping/>
  </p:clrMapOvr>
  <p:transition spd="slow" advClick="0" advTm="17000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31639" y="339350"/>
            <a:ext cx="7041085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Работа с социальными партнерами</a:t>
            </a:r>
          </a:p>
        </p:txBody>
      </p:sp>
      <p:pic>
        <p:nvPicPr>
          <p:cNvPr id="24580" name="Picture 6" descr="IMG_40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857375"/>
            <a:ext cx="2824162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7" descr="DSC016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143375"/>
            <a:ext cx="3354387" cy="251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8" descr="DSC0165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4" t="7983" r="13524" b="24240"/>
          <a:stretch>
            <a:fillRect/>
          </a:stretch>
        </p:blipFill>
        <p:spPr bwMode="auto">
          <a:xfrm>
            <a:off x="6429375" y="1928813"/>
            <a:ext cx="258445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9" descr="P101014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14813"/>
            <a:ext cx="34163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0" descr="DSC0064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11736" r="2820"/>
          <a:stretch>
            <a:fillRect/>
          </a:stretch>
        </p:blipFill>
        <p:spPr bwMode="auto">
          <a:xfrm>
            <a:off x="3571875" y="1714500"/>
            <a:ext cx="2463800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880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4653136"/>
            <a:ext cx="3951624" cy="138499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Председатель первичной организации</a:t>
            </a:r>
          </a:p>
          <a:p>
            <a:pPr algn="ctr"/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Гаврильченко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Е.В.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12991"/>
            <a:ext cx="1639549" cy="22783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564" y="2780928"/>
            <a:ext cx="1555984" cy="23427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93914"/>
            <a:ext cx="1896149" cy="22783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617" y="2780928"/>
            <a:ext cx="1648207" cy="23427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978" y="2810050"/>
            <a:ext cx="1905160" cy="2313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28" y="393914"/>
            <a:ext cx="3533355" cy="425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7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31639" y="227545"/>
            <a:ext cx="704108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Создание условий по оздоровлению членов профсоюза и их детей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5813" y="1357313"/>
            <a:ext cx="7715250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Проведение Дней здоровья;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Оздоровление  в медицинском  центре «Светоч»;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Поездки в санатории и дома отдыха по линии профсоюза</a:t>
            </a:r>
          </a:p>
        </p:txBody>
      </p:sp>
      <p:pic>
        <p:nvPicPr>
          <p:cNvPr id="21509" name="Рисунок 6" descr="F:\МУзей111\04.02.12\DSC036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11864" r="9677"/>
          <a:stretch>
            <a:fillRect/>
          </a:stretch>
        </p:blipFill>
        <p:spPr bwMode="auto">
          <a:xfrm>
            <a:off x="428625" y="2928938"/>
            <a:ext cx="1857375" cy="173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8" descr="DSC049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2" t="19867" r="25371" b="2405"/>
          <a:stretch>
            <a:fillRect/>
          </a:stretch>
        </p:blipFill>
        <p:spPr bwMode="auto">
          <a:xfrm>
            <a:off x="428625" y="4714875"/>
            <a:ext cx="178593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9" descr="DSC0654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9" t="7912" r="23236"/>
          <a:stretch>
            <a:fillRect/>
          </a:stretch>
        </p:blipFill>
        <p:spPr bwMode="auto">
          <a:xfrm>
            <a:off x="2413005" y="3189908"/>
            <a:ext cx="2286000" cy="294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20" descr="downloa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643188"/>
            <a:ext cx="2474913" cy="151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21" descr="DSCF09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786313"/>
            <a:ext cx="2441575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22" descr="кабардинк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38" r="18221"/>
          <a:stretch>
            <a:fillRect/>
          </a:stretch>
        </p:blipFill>
        <p:spPr bwMode="auto">
          <a:xfrm>
            <a:off x="4786313" y="4286250"/>
            <a:ext cx="1666875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24" descr="флоренция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0" t="28111" r="9215"/>
          <a:stretch>
            <a:fillRect/>
          </a:stretch>
        </p:blipFill>
        <p:spPr bwMode="auto">
          <a:xfrm>
            <a:off x="7429500" y="2643188"/>
            <a:ext cx="14700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51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19597730">
            <a:off x="758461" y="1213645"/>
            <a:ext cx="3490050" cy="923330"/>
          </a:xfrm>
          <a:prstGeom prst="rect">
            <a:avLst/>
          </a:prstGeom>
          <a:solidFill>
            <a:srgbClr val="0070C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Спорт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32656"/>
            <a:ext cx="3888432" cy="36686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780928"/>
            <a:ext cx="3335719" cy="32022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035022"/>
            <a:ext cx="3115233" cy="2076822"/>
          </a:xfrm>
          <a:prstGeom prst="rect">
            <a:avLst/>
          </a:prstGeom>
        </p:spPr>
      </p:pic>
    </p:spTree>
  </p:cSld>
  <p:clrMapOvr>
    <a:masterClrMapping/>
  </p:clrMapOvr>
  <p:transition spd="slow" advClick="0" advTm="17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43" y="0"/>
            <a:ext cx="9165664" cy="68472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855" y="184172"/>
            <a:ext cx="2159145" cy="209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7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785794"/>
            <a:ext cx="785818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Мы сами делаем лучше </a:t>
            </a:r>
          </a:p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Профсоюз, не забывая о том, что не только он, но и мы.</a:t>
            </a:r>
          </a:p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Без нас </a:t>
            </a:r>
            <a:r>
              <a:rPr lang="ru-RU" sz="3200" b="1" cap="all" spc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ничего не </a:t>
            </a:r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получиться!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924943"/>
            <a:ext cx="5182966" cy="3740903"/>
          </a:xfrm>
          <a:prstGeom prst="rect">
            <a:avLst/>
          </a:prstGeom>
        </p:spPr>
      </p:pic>
    </p:spTree>
  </p:cSld>
  <p:clrMapOvr>
    <a:masterClrMapping/>
  </p:clrMapOvr>
  <p:transition spd="slow"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57232"/>
            <a:ext cx="828680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200" dirty="0" smtClean="0">
                <a:ln w="29210">
                  <a:solidFill>
                    <a:srgbClr val="7030A0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ЧТО ТАКОЕ</a:t>
            </a:r>
          </a:p>
          <a:p>
            <a:pPr algn="ctr"/>
            <a:r>
              <a:rPr lang="ru-RU" sz="5400" b="1" cap="none" spc="200" dirty="0" smtClean="0">
                <a:ln w="29210">
                  <a:solidFill>
                    <a:srgbClr val="7030A0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СТУДЕНЧЕСКИЙ ПРОФСОЮЗ </a:t>
            </a:r>
            <a:endParaRPr lang="ru-RU" sz="5400" b="1" cap="none" spc="200" dirty="0">
              <a:ln w="29210">
                <a:solidFill>
                  <a:srgbClr val="7030A0"/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5" y="3442555"/>
            <a:ext cx="3333750" cy="3228975"/>
          </a:xfrm>
          <a:prstGeom prst="rect">
            <a:avLst/>
          </a:prstGeom>
        </p:spPr>
      </p:pic>
    </p:spTree>
  </p:cSld>
  <p:clrMapOvr>
    <a:masterClrMapping/>
  </p:clrMapOvr>
  <p:transition advClick="0" advTm="10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22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5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4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657229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Профком-это твоя точка опоры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857364"/>
            <a:ext cx="569675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профком с радостью и горем</a:t>
            </a:r>
            <a:endParaRPr lang="ru-RU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64" y="1000108"/>
            <a:ext cx="871543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Локоть товарища и школа жизни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429000"/>
            <a:ext cx="7572428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</a:t>
            </a:r>
            <a: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рофсоюз сегодня- это трамплин к яркой и успешной карьере в будущем</a:t>
            </a:r>
            <a:endParaRPr lang="ru-RU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5208" y="2643182"/>
            <a:ext cx="752879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Профком помогает поверить в свои силы</a:t>
            </a:r>
            <a:endParaRPr lang="ru-RU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Рисунок 7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4714884"/>
            <a:ext cx="5715040" cy="2143116"/>
          </a:xfrm>
          <a:prstGeom prst="rect">
            <a:avLst/>
          </a:prstGeom>
        </p:spPr>
      </p:pic>
    </p:spTree>
  </p:cSld>
  <p:clrMapOvr>
    <a:masterClrMapping/>
  </p:clrMapOvr>
  <p:transition spd="slow" advClick="0" advTm="17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8225"/>
            <a:ext cx="1464425" cy="22048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38719"/>
            <a:ext cx="1464426" cy="22048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78950"/>
            <a:ext cx="1460398" cy="2198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72886"/>
            <a:ext cx="1464426" cy="22048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51" y="3501008"/>
            <a:ext cx="1448800" cy="21813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501008"/>
            <a:ext cx="1448799" cy="21813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501008"/>
            <a:ext cx="1460398" cy="2198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501009"/>
            <a:ext cx="1577989" cy="21813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14651"/>
            <a:ext cx="1464558" cy="22054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3501007"/>
            <a:ext cx="1480058" cy="218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5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_komik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42852"/>
            <a:ext cx="8786874" cy="65008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60" y="16742"/>
            <a:ext cx="7092280" cy="686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1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776728"/>
            <a:ext cx="58194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a_AlbionicTitulInfl" pitchFamily="34" charset="-52"/>
              </a:rPr>
              <a:t>ИНТЕРНЕТ РЕСУРСЫ:</a:t>
            </a:r>
            <a:endParaRPr lang="ru-RU" sz="4400" dirty="0">
              <a:latin typeface="a_AlbionicTitulInfl" pitchFamily="34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16832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2"/>
              </a:rPr>
              <a:t>http://www.fnpr.ru</a:t>
            </a:r>
            <a:r>
              <a:rPr lang="ru-RU" u="sng" dirty="0" smtClean="0">
                <a:hlinkClick r:id="rId2"/>
              </a:rPr>
              <a:t>/</a:t>
            </a:r>
            <a:endParaRPr lang="ru-RU" u="sng" dirty="0" smtClean="0"/>
          </a:p>
          <a:p>
            <a:endParaRPr lang="ru-RU" dirty="0"/>
          </a:p>
          <a:p>
            <a:r>
              <a:rPr lang="ru-RU" u="sng" dirty="0">
                <a:hlinkClick r:id="rId3"/>
              </a:rPr>
              <a:t>http://www.fnpr.org</a:t>
            </a:r>
            <a:r>
              <a:rPr lang="ru-RU" u="sng" dirty="0" smtClean="0">
                <a:hlinkClick r:id="rId3"/>
              </a:rPr>
              <a:t>/</a:t>
            </a:r>
            <a:endParaRPr lang="ru-RU" u="sng" dirty="0" smtClean="0"/>
          </a:p>
          <a:p>
            <a:endParaRPr lang="ru-RU" dirty="0"/>
          </a:p>
          <a:p>
            <a:r>
              <a:rPr lang="ru-RU" u="sng" dirty="0">
                <a:hlinkClick r:id="rId4"/>
              </a:rPr>
              <a:t>http://</a:t>
            </a:r>
            <a:r>
              <a:rPr lang="ru-RU" u="sng" dirty="0" smtClean="0">
                <a:hlinkClick r:id="rId4"/>
              </a:rPr>
              <a:t>www.eseur.ru/page.html?region=45</a:t>
            </a:r>
            <a:endParaRPr lang="ru-RU" u="sng" dirty="0" smtClean="0"/>
          </a:p>
          <a:p>
            <a:endParaRPr lang="ru-RU" dirty="0"/>
          </a:p>
          <a:p>
            <a:r>
              <a:rPr lang="ru-RU" u="sng" dirty="0">
                <a:hlinkClick r:id="rId5"/>
              </a:rPr>
              <a:t>http://www.profatom-lesnoy.ru/index.php/component/content/category/2-uncategorised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8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-40597"/>
            <a:ext cx="7416824" cy="687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20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o-HAPPY-MINDFULNESS-facebook95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29058" y="0"/>
            <a:ext cx="5214942" cy="3143248"/>
          </a:xfrm>
        </p:spPr>
      </p:pic>
      <p:pic>
        <p:nvPicPr>
          <p:cNvPr id="6" name="Содержимое 5" descr="fotolia_53589189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3108325"/>
            <a:ext cx="3857620" cy="3749675"/>
          </a:xfr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0"/>
          <a:ext cx="4071934" cy="335756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071934"/>
              </a:tblGrid>
              <a:tr h="3357562"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/>
                        <a:t>Что такое профсоюз?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r"/>
                      <a:r>
                        <a:rPr lang="ru-RU" dirty="0" smtClean="0"/>
                        <a:t>                              </a:t>
                      </a:r>
                      <a:r>
                        <a:rPr lang="ru-RU" sz="3600" dirty="0" smtClean="0"/>
                        <a:t>Для чего он нужен?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857620" y="3143248"/>
          <a:ext cx="5286380" cy="3714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6380"/>
              </a:tblGrid>
              <a:tr h="3714776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/>
                        <a:t>И что будет</a:t>
                      </a:r>
                      <a:r>
                        <a:rPr lang="ru-RU" sz="6000" baseline="0" dirty="0" smtClean="0"/>
                        <a:t> если я вступлю в профсоюз?</a:t>
                      </a:r>
                      <a:endParaRPr lang="ru-RU" sz="60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 advTm="10000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49" y="1033040"/>
            <a:ext cx="1522859" cy="147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51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rotec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461785">
            <a:off x="366119" y="2357368"/>
            <a:ext cx="1064436" cy="1111996"/>
          </a:xfrm>
          <a:prstGeom prst="rect">
            <a:avLst/>
          </a:prstGeom>
        </p:spPr>
      </p:pic>
      <p:pic>
        <p:nvPicPr>
          <p:cNvPr id="4" name="Рисунок 3" descr="i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70128">
            <a:off x="5090690" y="1516540"/>
            <a:ext cx="1030779" cy="1040457"/>
          </a:xfrm>
          <a:prstGeom prst="rect">
            <a:avLst/>
          </a:prstGeom>
        </p:spPr>
      </p:pic>
      <p:pic>
        <p:nvPicPr>
          <p:cNvPr id="6" name="Рисунок 5" descr="1370550458495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3857628"/>
            <a:ext cx="1310107" cy="1117548"/>
          </a:xfrm>
          <a:prstGeom prst="rect">
            <a:avLst/>
          </a:prstGeom>
        </p:spPr>
      </p:pic>
      <p:pic>
        <p:nvPicPr>
          <p:cNvPr id="7" name="Рисунок 6" descr="depositphotos_14446571-Success-ic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74941">
            <a:off x="1411951" y="5585184"/>
            <a:ext cx="1140941" cy="1147673"/>
          </a:xfrm>
          <a:prstGeom prst="rect">
            <a:avLst/>
          </a:prstGeom>
        </p:spPr>
      </p:pic>
      <p:pic>
        <p:nvPicPr>
          <p:cNvPr id="8" name="Рисунок 7" descr="img1993449_plata_za_perevozku_gruz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253157">
            <a:off x="6189058" y="4406783"/>
            <a:ext cx="1231680" cy="120160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57158" y="214290"/>
            <a:ext cx="8070031" cy="120032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Профсоюз работников </a:t>
            </a:r>
          </a:p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народного образования и науки РФ-это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0549163">
            <a:off x="1296790" y="1845931"/>
            <a:ext cx="244009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Защита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291612">
            <a:off x="6041986" y="2311209"/>
            <a:ext cx="303858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Здоровье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4612" y="2928934"/>
            <a:ext cx="3600346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Законность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875100">
            <a:off x="992587" y="4787638"/>
            <a:ext cx="3132397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Занятость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083209">
            <a:off x="5783773" y="5584757"/>
            <a:ext cx="2931123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Зарплата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7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74"/>
            <a:ext cx="9192193" cy="681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1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610</TotalTime>
  <Words>219</Words>
  <Application>Microsoft Office PowerPoint</Application>
  <PresentationFormat>Экран (4:3)</PresentationFormat>
  <Paragraphs>63</Paragraphs>
  <Slides>32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Бессмертный полк 9 мая 2016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alex61</cp:lastModifiedBy>
  <cp:revision>75</cp:revision>
  <dcterms:created xsi:type="dcterms:W3CDTF">2016-10-03T13:06:20Z</dcterms:created>
  <dcterms:modified xsi:type="dcterms:W3CDTF">2018-11-24T04:48:08Z</dcterms:modified>
</cp:coreProperties>
</file>