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5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54" y="4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71349-1016-4A4C-98A5-3E3CF4E37FE2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7552B-5064-4AFD-8DBB-32CA37062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364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71349-1016-4A4C-98A5-3E3CF4E37FE2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7552B-5064-4AFD-8DBB-32CA37062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809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71349-1016-4A4C-98A5-3E3CF4E37FE2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7552B-5064-4AFD-8DBB-32CA3706201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66787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71349-1016-4A4C-98A5-3E3CF4E37FE2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7552B-5064-4AFD-8DBB-32CA37062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9351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71349-1016-4A4C-98A5-3E3CF4E37FE2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7552B-5064-4AFD-8DBB-32CA3706201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175837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71349-1016-4A4C-98A5-3E3CF4E37FE2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7552B-5064-4AFD-8DBB-32CA37062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792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71349-1016-4A4C-98A5-3E3CF4E37FE2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7552B-5064-4AFD-8DBB-32CA37062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2375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71349-1016-4A4C-98A5-3E3CF4E37FE2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7552B-5064-4AFD-8DBB-32CA37062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490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71349-1016-4A4C-98A5-3E3CF4E37FE2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7552B-5064-4AFD-8DBB-32CA37062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663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71349-1016-4A4C-98A5-3E3CF4E37FE2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7552B-5064-4AFD-8DBB-32CA37062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621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71349-1016-4A4C-98A5-3E3CF4E37FE2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7552B-5064-4AFD-8DBB-32CA37062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16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71349-1016-4A4C-98A5-3E3CF4E37FE2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7552B-5064-4AFD-8DBB-32CA37062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609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71349-1016-4A4C-98A5-3E3CF4E37FE2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7552B-5064-4AFD-8DBB-32CA37062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074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71349-1016-4A4C-98A5-3E3CF4E37FE2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7552B-5064-4AFD-8DBB-32CA37062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269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71349-1016-4A4C-98A5-3E3CF4E37FE2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7552B-5064-4AFD-8DBB-32CA37062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424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7552B-5064-4AFD-8DBB-32CA37062014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71349-1016-4A4C-98A5-3E3CF4E37FE2}" type="datetimeFigureOut">
              <a:rPr lang="ru-RU" smtClean="0"/>
              <a:t>17.05.2018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181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71349-1016-4A4C-98A5-3E3CF4E37FE2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297552B-5064-4AFD-8DBB-32CA37062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50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7.xml"/><Relationship Id="rId18" Type="http://schemas.openxmlformats.org/officeDocument/2006/relationships/slide" Target="slide44.xml"/><Relationship Id="rId26" Type="http://schemas.openxmlformats.org/officeDocument/2006/relationships/slide" Target="slide30.xml"/><Relationship Id="rId3" Type="http://schemas.microsoft.com/office/2007/relationships/hdphoto" Target="../media/hdphoto1.wdp"/><Relationship Id="rId21" Type="http://schemas.openxmlformats.org/officeDocument/2006/relationships/slide" Target="slide20.xml"/><Relationship Id="rId7" Type="http://schemas.openxmlformats.org/officeDocument/2006/relationships/slide" Target="slide9.xml"/><Relationship Id="rId12" Type="http://schemas.openxmlformats.org/officeDocument/2006/relationships/slide" Target="slide16.xml"/><Relationship Id="rId17" Type="http://schemas.openxmlformats.org/officeDocument/2006/relationships/slide" Target="slide42.xml"/><Relationship Id="rId25" Type="http://schemas.openxmlformats.org/officeDocument/2006/relationships/slide" Target="slide28.xml"/><Relationship Id="rId2" Type="http://schemas.openxmlformats.org/officeDocument/2006/relationships/image" Target="../media/image2.jpeg"/><Relationship Id="rId16" Type="http://schemas.openxmlformats.org/officeDocument/2006/relationships/slide" Target="slide40.xml"/><Relationship Id="rId20" Type="http://schemas.openxmlformats.org/officeDocument/2006/relationships/slide" Target="slide18.xml"/><Relationship Id="rId29" Type="http://schemas.openxmlformats.org/officeDocument/2006/relationships/slide" Target="slide3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15.xml"/><Relationship Id="rId24" Type="http://schemas.openxmlformats.org/officeDocument/2006/relationships/slide" Target="slide26.xml"/><Relationship Id="rId5" Type="http://schemas.openxmlformats.org/officeDocument/2006/relationships/slide" Target="slide5.xml"/><Relationship Id="rId15" Type="http://schemas.openxmlformats.org/officeDocument/2006/relationships/image" Target="../media/image3.jpeg"/><Relationship Id="rId23" Type="http://schemas.openxmlformats.org/officeDocument/2006/relationships/slide" Target="slide24.xml"/><Relationship Id="rId28" Type="http://schemas.openxmlformats.org/officeDocument/2006/relationships/slide" Target="slide34.xml"/><Relationship Id="rId10" Type="http://schemas.openxmlformats.org/officeDocument/2006/relationships/slide" Target="slide14.xml"/><Relationship Id="rId19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13.xml"/><Relationship Id="rId14" Type="http://schemas.openxmlformats.org/officeDocument/2006/relationships/slide" Target="slide38.xml"/><Relationship Id="rId22" Type="http://schemas.openxmlformats.org/officeDocument/2006/relationships/slide" Target="slide22.xml"/><Relationship Id="rId27" Type="http://schemas.openxmlformats.org/officeDocument/2006/relationships/slide" Target="slide3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slide" Target="slide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1.jpeg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2.emf"/><Relationship Id="rId5" Type="http://schemas.openxmlformats.org/officeDocument/2006/relationships/oleObject" Target="../embeddings/oleObject1.bin"/><Relationship Id="rId4" Type="http://schemas.openxmlformats.org/officeDocument/2006/relationships/slide" Target="slide2.xml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97537" y="2151727"/>
            <a:ext cx="1194816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_CooperBlack" pitchFamily="18" charset="-52"/>
              </a:rPr>
              <a:t>Профсоюз – это сила!</a:t>
            </a:r>
            <a:endParaRPr lang="ru-RU" sz="80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_CooperBlack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770680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5" y="633984"/>
            <a:ext cx="7715932" cy="55597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Управляющая кнопка: домой 2">
            <a:hlinkClick r:id="rId4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25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44400" cy="70104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857554" y="241388"/>
            <a:ext cx="6096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80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Верно ли то, что забастовка сценаристов Голливуда в 2008 году привела к срыву церемонии вручения премии «Золотой глобус»? </a:t>
            </a:r>
            <a:endParaRPr lang="ru-RU" sz="4800" dirty="0">
              <a:ln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884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710" y="365932"/>
            <a:ext cx="8074325" cy="60557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Управляющая кнопка: домой 2">
            <a:hlinkClick r:id="rId4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36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771291" y="879742"/>
            <a:ext cx="6096000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4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Верно ли то, что, согласно Уставу ГМПР, профсоюз осуществляет свою деятельность на территории Российской Федерации и стран СНГ? </a:t>
            </a:r>
            <a:endParaRPr lang="ru-RU" sz="4400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429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44400" cy="70104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511149" y="587126"/>
            <a:ext cx="6096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Верно ли то, что Членом профсоюза может быть каждый работник, занятый в организациях любых форм собственности, лицо, занимающееся индивидуально-трудовой деятельностью, а также учащийся (студент) отраслевого учебного заведения, достигший  возраста 18 лет, признающий Устав, регулярно уплачивающий членские взносы? 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772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583036" y="797510"/>
            <a:ext cx="6096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Верно ли то, что Отраслевое тарифное соглашение горняков и металлургов заключается между работниками, в лице их представителя - Горно-металлургического профсоюза России и работодателями, в лице их представителя - Общероссийского отраслевого объединения работодателей "Ассоциация промышленников горно-металлургического комплекса России" (далее - АМРОС)? 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93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44400" cy="70104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294627" y="135046"/>
            <a:ext cx="6096000" cy="67403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Верно ли то, что согласно Конвенция Международной Организации Труда (МОТ) в статье «О свободе объединений и защите права объединяться в профсоюзы» говорится о том, что работники и работодатели имеют право создавать по своему выбору организации без предварительного на то разрешения властей? 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235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850456" y="305068"/>
            <a:ext cx="6096000" cy="62478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Верно ли то, что согласно Трудовому кодексу РФ профсоюзные инспекторы труда имеют право беспрепятственно посещать любых работодателей, у которых работают члены данного профессионального союза?</a:t>
            </a:r>
            <a:endParaRPr lang="ru-RU" sz="4000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61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44400" cy="70104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3016945" y="1028608"/>
            <a:ext cx="6096000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8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ГМПР заботится о работниках и их членах семьи. Фонд милосердия и духовного возрождения горняков и металлургов «Сплав» поддерживает культурное наследие нашей страны.</a:t>
            </a:r>
          </a:p>
          <a:p>
            <a:r>
              <a:rPr lang="ru-RU" sz="28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Верно ли то, что танцевальный коллектив </a:t>
            </a:r>
            <a:r>
              <a:rPr lang="ru-RU" sz="28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г.Заринска</a:t>
            </a:r>
            <a:r>
              <a:rPr lang="ru-RU" sz="28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«</a:t>
            </a:r>
            <a:r>
              <a:rPr lang="ru-RU" sz="28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Амрита</a:t>
            </a:r>
            <a:r>
              <a:rPr lang="ru-RU" sz="28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» с 2007 по 2017 гг. представлял ППО ОАО «Алтай-Кокс» на фестивале талантов «</a:t>
            </a:r>
            <a:r>
              <a:rPr lang="ru-RU" sz="28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Металлинка</a:t>
            </a:r>
            <a:r>
              <a:rPr lang="ru-RU" sz="28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», организатором которого был вышеупомянутый фонд? 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873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44400" cy="70104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Управляющая кнопка: домой 1">
            <a:hlinkClick r:id="rId4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824" y="524104"/>
            <a:ext cx="6668478" cy="58975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45271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Рисунок 36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Овал 3">
            <a:hlinkClick r:id="rId4" action="ppaction://hlinksldjump"/>
          </p:cNvPr>
          <p:cNvSpPr/>
          <p:nvPr/>
        </p:nvSpPr>
        <p:spPr>
          <a:xfrm>
            <a:off x="4872038" y="660401"/>
            <a:ext cx="914400" cy="752475"/>
          </a:xfrm>
          <a:prstGeom prst="ellipse">
            <a:avLst/>
          </a:prstGeom>
          <a:solidFill>
            <a:srgbClr val="FFC0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/>
              <a:t>10</a:t>
            </a:r>
            <a:endParaRPr lang="ru-RU" b="1" dirty="0"/>
          </a:p>
        </p:txBody>
      </p:sp>
      <p:sp>
        <p:nvSpPr>
          <p:cNvPr id="5" name="Овал 4">
            <a:hlinkClick r:id="rId5" action="ppaction://hlinksldjump"/>
          </p:cNvPr>
          <p:cNvSpPr/>
          <p:nvPr/>
        </p:nvSpPr>
        <p:spPr>
          <a:xfrm>
            <a:off x="5951538" y="661989"/>
            <a:ext cx="914400" cy="750887"/>
          </a:xfrm>
          <a:prstGeom prst="ellipse">
            <a:avLst/>
          </a:prstGeom>
          <a:solidFill>
            <a:srgbClr val="FFC0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/>
              <a:t>20</a:t>
            </a:r>
            <a:endParaRPr lang="ru-RU" b="1" dirty="0"/>
          </a:p>
        </p:txBody>
      </p:sp>
      <p:sp>
        <p:nvSpPr>
          <p:cNvPr id="6" name="Овал 5">
            <a:hlinkClick r:id="rId6" action="ppaction://hlinksldjump"/>
          </p:cNvPr>
          <p:cNvSpPr/>
          <p:nvPr/>
        </p:nvSpPr>
        <p:spPr>
          <a:xfrm>
            <a:off x="7032625" y="660401"/>
            <a:ext cx="914400" cy="752475"/>
          </a:xfrm>
          <a:prstGeom prst="ellipse">
            <a:avLst/>
          </a:prstGeom>
          <a:solidFill>
            <a:srgbClr val="FFC0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/>
              <a:t>30</a:t>
            </a:r>
            <a:endParaRPr lang="ru-RU" b="1" dirty="0"/>
          </a:p>
        </p:txBody>
      </p:sp>
      <p:sp>
        <p:nvSpPr>
          <p:cNvPr id="7" name="Овал 6">
            <a:hlinkClick r:id="rId7" action="ppaction://hlinksldjump"/>
          </p:cNvPr>
          <p:cNvSpPr/>
          <p:nvPr/>
        </p:nvSpPr>
        <p:spPr>
          <a:xfrm>
            <a:off x="8112125" y="661989"/>
            <a:ext cx="914400" cy="750887"/>
          </a:xfrm>
          <a:prstGeom prst="ellipse">
            <a:avLst/>
          </a:prstGeom>
          <a:solidFill>
            <a:srgbClr val="FFC0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40</a:t>
            </a:r>
          </a:p>
        </p:txBody>
      </p:sp>
      <p:sp>
        <p:nvSpPr>
          <p:cNvPr id="8" name="Овал 7">
            <a:hlinkClick r:id="rId8" action="ppaction://hlinksldjump"/>
          </p:cNvPr>
          <p:cNvSpPr/>
          <p:nvPr/>
        </p:nvSpPr>
        <p:spPr>
          <a:xfrm>
            <a:off x="9191625" y="661989"/>
            <a:ext cx="914400" cy="750887"/>
          </a:xfrm>
          <a:prstGeom prst="ellipse">
            <a:avLst/>
          </a:prstGeom>
          <a:solidFill>
            <a:srgbClr val="FFC0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50</a:t>
            </a:r>
          </a:p>
        </p:txBody>
      </p:sp>
      <p:sp>
        <p:nvSpPr>
          <p:cNvPr id="7175" name="Заголовок 1"/>
          <p:cNvSpPr txBox="1">
            <a:spLocks/>
          </p:cNvSpPr>
          <p:nvPr/>
        </p:nvSpPr>
        <p:spPr bwMode="auto">
          <a:xfrm>
            <a:off x="1676401" y="5157789"/>
            <a:ext cx="312737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 sz="3200" dirty="0">
              <a:latin typeface="Times New Roman" panose="02020603050405020304" pitchFamily="18" charset="0"/>
            </a:endParaRPr>
          </a:p>
        </p:txBody>
      </p:sp>
      <p:sp>
        <p:nvSpPr>
          <p:cNvPr id="10" name="Овал 9">
            <a:hlinkClick r:id="rId9" action="ppaction://hlinksldjump"/>
          </p:cNvPr>
          <p:cNvSpPr/>
          <p:nvPr/>
        </p:nvSpPr>
        <p:spPr>
          <a:xfrm>
            <a:off x="4860925" y="1978026"/>
            <a:ext cx="914400" cy="720725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10</a:t>
            </a:r>
          </a:p>
        </p:txBody>
      </p:sp>
      <p:sp>
        <p:nvSpPr>
          <p:cNvPr id="11" name="Овал 10">
            <a:hlinkClick r:id="rId10" action="ppaction://hlinksldjump"/>
          </p:cNvPr>
          <p:cNvSpPr/>
          <p:nvPr/>
        </p:nvSpPr>
        <p:spPr>
          <a:xfrm>
            <a:off x="5951538" y="1989139"/>
            <a:ext cx="914400" cy="719137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20</a:t>
            </a:r>
          </a:p>
        </p:txBody>
      </p:sp>
      <p:sp>
        <p:nvSpPr>
          <p:cNvPr id="12" name="Овал 11">
            <a:hlinkClick r:id="rId11" action="ppaction://hlinksldjump"/>
          </p:cNvPr>
          <p:cNvSpPr/>
          <p:nvPr/>
        </p:nvSpPr>
        <p:spPr>
          <a:xfrm>
            <a:off x="7032625" y="1978026"/>
            <a:ext cx="914400" cy="720725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30</a:t>
            </a:r>
          </a:p>
        </p:txBody>
      </p:sp>
      <p:sp>
        <p:nvSpPr>
          <p:cNvPr id="13" name="Овал 12">
            <a:hlinkClick r:id="rId12" action="ppaction://hlinksldjump"/>
          </p:cNvPr>
          <p:cNvSpPr/>
          <p:nvPr/>
        </p:nvSpPr>
        <p:spPr>
          <a:xfrm>
            <a:off x="8123238" y="1989139"/>
            <a:ext cx="914400" cy="719137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40</a:t>
            </a:r>
          </a:p>
        </p:txBody>
      </p:sp>
      <p:sp>
        <p:nvSpPr>
          <p:cNvPr id="14" name="Овал 13">
            <a:hlinkClick r:id="rId13" action="ppaction://hlinksldjump"/>
          </p:cNvPr>
          <p:cNvSpPr/>
          <p:nvPr/>
        </p:nvSpPr>
        <p:spPr>
          <a:xfrm>
            <a:off x="9191625" y="1978026"/>
            <a:ext cx="914400" cy="720725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50</a:t>
            </a:r>
          </a:p>
        </p:txBody>
      </p:sp>
      <p:sp>
        <p:nvSpPr>
          <p:cNvPr id="15" name="Овал 14">
            <a:hlinkClick r:id="rId14" action="ppaction://hlinksldjump"/>
          </p:cNvPr>
          <p:cNvSpPr/>
          <p:nvPr/>
        </p:nvSpPr>
        <p:spPr>
          <a:xfrm>
            <a:off x="4872038" y="5661026"/>
            <a:ext cx="914400" cy="720725"/>
          </a:xfrm>
          <a:prstGeom prst="ellipse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10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925639" y="4365625"/>
            <a:ext cx="2803525" cy="9144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КТО ГЛАВНЫЙ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000251" y="3136900"/>
            <a:ext cx="2803525" cy="9144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rgbClr val="FFFF00"/>
                </a:solidFill>
              </a:rPr>
              <a:t>КАК ЖИВЕШЬ, ПЕРВИЧКА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925639" y="1892300"/>
            <a:ext cx="2803525" cy="9144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ДОКУМЕНТОВЕДЫ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925639" y="579438"/>
            <a:ext cx="2803525" cy="9144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ВОТ ТАКАЯ ИСТОРИЯ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925639" y="5492750"/>
            <a:ext cx="2803525" cy="914400"/>
          </a:xfrm>
          <a:prstGeom prst="rect">
            <a:avLst/>
          </a:prstGeom>
          <a:blipFill>
            <a:blip r:embed="rId1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rgbClr val="FFFF00"/>
                </a:solidFill>
              </a:rPr>
              <a:t>СО СМИ НА ТЫ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22" name="Овал 21">
            <a:hlinkClick r:id="rId16" action="ppaction://hlinksldjump"/>
          </p:cNvPr>
          <p:cNvSpPr/>
          <p:nvPr/>
        </p:nvSpPr>
        <p:spPr>
          <a:xfrm>
            <a:off x="5949950" y="5661026"/>
            <a:ext cx="914400" cy="720725"/>
          </a:xfrm>
          <a:prstGeom prst="ellipse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20</a:t>
            </a:r>
          </a:p>
        </p:txBody>
      </p:sp>
      <p:sp>
        <p:nvSpPr>
          <p:cNvPr id="24" name="Овал 23">
            <a:hlinkClick r:id="rId17" action="ppaction://hlinksldjump"/>
          </p:cNvPr>
          <p:cNvSpPr/>
          <p:nvPr/>
        </p:nvSpPr>
        <p:spPr>
          <a:xfrm>
            <a:off x="7032625" y="5661026"/>
            <a:ext cx="914400" cy="720725"/>
          </a:xfrm>
          <a:prstGeom prst="ellipse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30</a:t>
            </a:r>
          </a:p>
        </p:txBody>
      </p:sp>
      <p:sp>
        <p:nvSpPr>
          <p:cNvPr id="25" name="Овал 24">
            <a:hlinkClick r:id="rId18" action="ppaction://hlinksldjump"/>
          </p:cNvPr>
          <p:cNvSpPr/>
          <p:nvPr/>
        </p:nvSpPr>
        <p:spPr>
          <a:xfrm>
            <a:off x="8135938" y="5661026"/>
            <a:ext cx="914400" cy="720725"/>
          </a:xfrm>
          <a:prstGeom prst="ellipse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40</a:t>
            </a:r>
          </a:p>
        </p:txBody>
      </p:sp>
      <p:sp>
        <p:nvSpPr>
          <p:cNvPr id="26" name="Овал 25">
            <a:hlinkClick r:id="rId19" action="ppaction://hlinksldjump"/>
          </p:cNvPr>
          <p:cNvSpPr/>
          <p:nvPr/>
        </p:nvSpPr>
        <p:spPr>
          <a:xfrm>
            <a:off x="9223375" y="5661026"/>
            <a:ext cx="914400" cy="720725"/>
          </a:xfrm>
          <a:prstGeom prst="ellipse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50</a:t>
            </a:r>
          </a:p>
        </p:txBody>
      </p:sp>
      <p:sp>
        <p:nvSpPr>
          <p:cNvPr id="27" name="Овал 26">
            <a:hlinkClick r:id="rId20" action="ppaction://hlinksldjump"/>
          </p:cNvPr>
          <p:cNvSpPr/>
          <p:nvPr/>
        </p:nvSpPr>
        <p:spPr>
          <a:xfrm>
            <a:off x="4852988" y="3213101"/>
            <a:ext cx="914400" cy="720725"/>
          </a:xfrm>
          <a:prstGeom prst="ellipse">
            <a:avLst/>
          </a:prstGeom>
          <a:solidFill>
            <a:srgbClr val="00B0F0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10</a:t>
            </a:r>
          </a:p>
        </p:txBody>
      </p:sp>
      <p:sp>
        <p:nvSpPr>
          <p:cNvPr id="28" name="Овал 27">
            <a:hlinkClick r:id="rId21" action="ppaction://hlinksldjump"/>
          </p:cNvPr>
          <p:cNvSpPr/>
          <p:nvPr/>
        </p:nvSpPr>
        <p:spPr>
          <a:xfrm>
            <a:off x="5951538" y="3213101"/>
            <a:ext cx="914400" cy="720725"/>
          </a:xfrm>
          <a:prstGeom prst="ellipse">
            <a:avLst/>
          </a:prstGeom>
          <a:solidFill>
            <a:srgbClr val="00B0F0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20</a:t>
            </a:r>
          </a:p>
        </p:txBody>
      </p:sp>
      <p:sp>
        <p:nvSpPr>
          <p:cNvPr id="29" name="Овал 28">
            <a:hlinkClick r:id="rId22" action="ppaction://hlinksldjump"/>
          </p:cNvPr>
          <p:cNvSpPr/>
          <p:nvPr/>
        </p:nvSpPr>
        <p:spPr>
          <a:xfrm>
            <a:off x="7069138" y="3213101"/>
            <a:ext cx="914400" cy="720725"/>
          </a:xfrm>
          <a:prstGeom prst="ellipse">
            <a:avLst/>
          </a:prstGeom>
          <a:solidFill>
            <a:srgbClr val="00B0F0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30</a:t>
            </a:r>
          </a:p>
        </p:txBody>
      </p:sp>
      <p:sp>
        <p:nvSpPr>
          <p:cNvPr id="30" name="Овал 29">
            <a:hlinkClick r:id="rId23" action="ppaction://hlinksldjump"/>
          </p:cNvPr>
          <p:cNvSpPr/>
          <p:nvPr/>
        </p:nvSpPr>
        <p:spPr>
          <a:xfrm>
            <a:off x="8135938" y="3213101"/>
            <a:ext cx="914400" cy="720725"/>
          </a:xfrm>
          <a:prstGeom prst="ellipse">
            <a:avLst/>
          </a:prstGeom>
          <a:solidFill>
            <a:srgbClr val="00B0F0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40</a:t>
            </a:r>
          </a:p>
        </p:txBody>
      </p:sp>
      <p:sp>
        <p:nvSpPr>
          <p:cNvPr id="31" name="Овал 30">
            <a:hlinkClick r:id="rId24" action="ppaction://hlinksldjump"/>
          </p:cNvPr>
          <p:cNvSpPr/>
          <p:nvPr/>
        </p:nvSpPr>
        <p:spPr>
          <a:xfrm>
            <a:off x="9191625" y="3204518"/>
            <a:ext cx="914400" cy="737889"/>
          </a:xfrm>
          <a:prstGeom prst="ellipse">
            <a:avLst/>
          </a:prstGeom>
          <a:solidFill>
            <a:srgbClr val="00B0F0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/>
              <a:t>50</a:t>
            </a:r>
            <a:endParaRPr lang="ru-RU" b="1" dirty="0"/>
          </a:p>
        </p:txBody>
      </p:sp>
      <p:sp>
        <p:nvSpPr>
          <p:cNvPr id="32" name="Овал 31">
            <a:hlinkClick r:id="rId25" action="ppaction://hlinksldjump"/>
          </p:cNvPr>
          <p:cNvSpPr/>
          <p:nvPr/>
        </p:nvSpPr>
        <p:spPr>
          <a:xfrm>
            <a:off x="4872038" y="4437064"/>
            <a:ext cx="914400" cy="72072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10</a:t>
            </a:r>
          </a:p>
        </p:txBody>
      </p:sp>
      <p:sp>
        <p:nvSpPr>
          <p:cNvPr id="33" name="Овал 32">
            <a:hlinkClick r:id="rId26" action="ppaction://hlinksldjump"/>
          </p:cNvPr>
          <p:cNvSpPr/>
          <p:nvPr/>
        </p:nvSpPr>
        <p:spPr>
          <a:xfrm>
            <a:off x="5951538" y="4437064"/>
            <a:ext cx="914400" cy="72072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20</a:t>
            </a:r>
          </a:p>
        </p:txBody>
      </p:sp>
      <p:sp>
        <p:nvSpPr>
          <p:cNvPr id="34" name="Овал 33">
            <a:hlinkClick r:id="rId27" action="ppaction://hlinksldjump"/>
          </p:cNvPr>
          <p:cNvSpPr/>
          <p:nvPr/>
        </p:nvSpPr>
        <p:spPr>
          <a:xfrm>
            <a:off x="7069138" y="4437064"/>
            <a:ext cx="914400" cy="72072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30</a:t>
            </a:r>
          </a:p>
        </p:txBody>
      </p:sp>
      <p:sp>
        <p:nvSpPr>
          <p:cNvPr id="35" name="Овал 34">
            <a:hlinkClick r:id="rId28" action="ppaction://hlinksldjump"/>
          </p:cNvPr>
          <p:cNvSpPr/>
          <p:nvPr/>
        </p:nvSpPr>
        <p:spPr>
          <a:xfrm>
            <a:off x="8135938" y="4437064"/>
            <a:ext cx="914400" cy="72072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40</a:t>
            </a:r>
          </a:p>
        </p:txBody>
      </p:sp>
      <p:sp>
        <p:nvSpPr>
          <p:cNvPr id="36" name="Овал 35">
            <a:hlinkClick r:id="rId29" action="ppaction://hlinksldjump"/>
          </p:cNvPr>
          <p:cNvSpPr/>
          <p:nvPr/>
        </p:nvSpPr>
        <p:spPr>
          <a:xfrm>
            <a:off x="9191625" y="4437064"/>
            <a:ext cx="914400" cy="72072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50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467819" y="2967335"/>
            <a:ext cx="1051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653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3048000" y="889843"/>
            <a:ext cx="6096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ППО ООО «Бриллианты АЛРОСА» работники - члены профсоюза создают настоящие ювелирные шедевры – алмазу придают форму будущего бриллианта. Верно ли то, что данное предприятие находится в Бийске? 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06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22"/>
            <a:ext cx="12192000" cy="6852356"/>
          </a:xfrm>
          <a:prstGeom prst="rect">
            <a:avLst/>
          </a:prstGeom>
        </p:spPr>
      </p:pic>
      <p:sp>
        <p:nvSpPr>
          <p:cNvPr id="2" name="Управляющая кнопка: домой 1">
            <a:hlinkClick r:id="rId3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55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627517" y="674400"/>
            <a:ext cx="893696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3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Алтае есть уникальные места, где встречаются залежи руды с высоким содержание меди, цинка, свинца, драгоценных металлов. Согласно данным геологической разведки, нигде в России не встречаются залежи этих металлов в таком сочетании. </a:t>
            </a:r>
          </a:p>
          <a:p>
            <a:r>
              <a:rPr lang="ru-RU" sz="3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Верно ли, что добычей полиметаллических руд на территории региона и освоением минерально-сырьевой базы цветной металлургии России в Алтайском крае занимается ОАО «Сибирь-полиметаллы», где создана и ППО? 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826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Управляющая кнопка: домой 1">
            <a:hlinkClick r:id="rId3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00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44400" cy="70104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471180" y="1327356"/>
            <a:ext cx="671710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Верно ли, что первичная профсоюзная организация ОАО «Алтай-Кокс» является самой крупной в АКО ГМПР? </a:t>
            </a: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23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Управляющая кнопка: домой 1">
            <a:hlinkClick r:id="rId3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8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44400" cy="70104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581886" y="418230"/>
            <a:ext cx="6096000" cy="618630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4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Верно ли, что студенты АПТ и ЗПТ состоят в Горно-металлургическом профсоюзе России, а мастера и педагоги этих техникумов в профсоюзе образования? 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823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Управляющая кнопка: домой 1">
            <a:hlinkClick r:id="rId3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63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560320" y="791655"/>
            <a:ext cx="65836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Верно ли то, что главой Федерации независимых профсоюзов России является Михаил Шмаков? </a:t>
            </a:r>
            <a:endParaRPr lang="ru-RU" sz="4800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48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Управляющая кнопка: домой 1">
            <a:hlinkClick r:id="rId3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86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125550" y="912425"/>
            <a:ext cx="697589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latin typeface="Arial Cyr" panose="020B0604020202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Верно ли то, что в </a:t>
            </a:r>
            <a:r>
              <a:rPr lang="ru-RU" sz="5400" b="1" dirty="0" err="1" smtClean="0">
                <a:ln w="22225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latin typeface="Arial Cyr" panose="020B0604020202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XIXв</a:t>
            </a:r>
            <a:r>
              <a:rPr lang="ru-RU" sz="5400" b="1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latin typeface="Arial Cyr" panose="020B0604020202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. в профсоюзном движении Англии состояли только мужчины? </a:t>
            </a:r>
            <a:endParaRPr lang="ru-RU" sz="5400" b="1" dirty="0">
              <a:ln w="22225">
                <a:solidFill>
                  <a:schemeClr val="tx1"/>
                </a:solidFill>
                <a:prstDash val="solid"/>
              </a:ln>
              <a:solidFill>
                <a:schemeClr val="bg1"/>
              </a:solidFill>
              <a:latin typeface="Arial Cyr" panose="020B0604020202020204" pitchFamily="34" charset="-52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294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878635" y="1190771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Верно ли то, что председатель профкома педагогов главнее председателя профкома студентов? 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99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Управляющая кнопка: домой 1">
            <a:hlinkClick r:id="rId3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2536" y="207724"/>
            <a:ext cx="7677509" cy="64425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69364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821988" y="756098"/>
            <a:ext cx="60960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Верно ли то, что председатель ППО ОАО «Алтай-Кокс» занимается профсоюзной деятельностью, совмещая ее с основной профессией на заводе? 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820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Управляющая кнопка: домой 1">
            <a:hlinkClick r:id="rId3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2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44400" cy="70104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642846" y="811209"/>
            <a:ext cx="6096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Верно ли то, что председатель АКО ГМПР Ольга </a:t>
            </a:r>
            <a:r>
              <a:rPr lang="ru-RU" sz="48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Тюльпина</a:t>
            </a:r>
            <a:r>
              <a:rPr lang="ru-RU" sz="48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возглавляет и ППО ООО «Бриллианты АЛРОСА»? 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63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44400" cy="70104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Управляющая кнопка: домой 1">
            <a:hlinkClick r:id="rId4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593" y="833771"/>
            <a:ext cx="4761781" cy="58158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6486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3048000" y="1012954"/>
            <a:ext cx="6096000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Верно ли то, что во главе Горно-металлургического профсоюза России стоит президент ГМПР Алексей Алексеевич Безымянных? 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133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Управляющая кнопка: домой 1">
            <a:hlinkClick r:id="rId3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76" b="11950"/>
          <a:stretch/>
        </p:blipFill>
        <p:spPr>
          <a:xfrm>
            <a:off x="1794294" y="1328466"/>
            <a:ext cx="4537495" cy="47445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65326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4320" y="0"/>
            <a:ext cx="12466320" cy="693525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910840" y="928471"/>
            <a:ext cx="6096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54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Верно ли то, что журнал ГМПР-инфо выходит бесплатно тиражом свыше 2000 экземпляров? </a:t>
            </a:r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826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44400" cy="701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58" y="431831"/>
            <a:ext cx="4628072" cy="64261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Управляющая кнопка: домой 2">
            <a:hlinkClick r:id="rId5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97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35140"/>
          </a:xfrm>
          <a:prstGeom prst="rect">
            <a:avLst/>
          </a:prstGeom>
        </p:spPr>
      </p:pic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098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726810" y="612844"/>
            <a:ext cx="6096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обложке журнала ГМПР – инфо отражены самые яркие события, самые интересные кадры из профсоюзной жизни горняков и металлургов России. Верно ли то, что фото студентов </a:t>
            </a:r>
            <a:r>
              <a:rPr lang="ru-RU" sz="36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Заринского</a:t>
            </a:r>
            <a:r>
              <a:rPr lang="ru-RU" sz="36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политехнического техникума (ранее ПУ-41) было на обложке этого журнала? 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4684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44400" cy="701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446" y="490324"/>
            <a:ext cx="4750135" cy="61592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Управляющая кнопка: домой 2">
            <a:hlinkClick r:id="rId5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511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44400" cy="70104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3084806" y="933514"/>
            <a:ext cx="6096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Верно ли то, что учредителем газеты «Союз-Металл-Алтай» является Алтайский Краевой союз организаций профсоюзов? 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370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media.nlmk.com/upload/resize_cache/iblock/31b/5422_3615_165406dab38ab41829c34e165fe17d069/img_051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20062" cy="715670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 flipV="1">
            <a:off x="-128062" y="-4186572"/>
            <a:ext cx="8211357" cy="50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Управляющая кнопка: домой 1">
            <a:hlinkClick r:id="rId4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8282208"/>
              </p:ext>
            </p:extLst>
          </p:nvPr>
        </p:nvGraphicFramePr>
        <p:xfrm>
          <a:off x="1426834" y="382632"/>
          <a:ext cx="4474094" cy="61450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Acrobat Document" r:id="rId5" imgW="8010288" imgH="11325013" progId="AcroExch.Document.11">
                  <p:embed/>
                </p:oleObj>
              </mc:Choice>
              <mc:Fallback>
                <p:oleObj name="Acrobat Document" r:id="rId5" imgW="8010288" imgH="11325013" progId="AcroExch.Document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6834" y="382632"/>
                        <a:ext cx="4474094" cy="614503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40794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44400" cy="70104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3284076" y="996676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Верно ли то, что друзей на страничке ПРОФКОМА ОАО «АЛТАЙ-КОКС» в Одноклассниках свыше 2000? 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65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052" y="379562"/>
            <a:ext cx="7953556" cy="60039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Управляющая кнопка: домой 2">
            <a:hlinkClick r:id="rId4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920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44400" cy="70104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861669" y="1465953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60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Верно ли то, что АКО ГМПР не зарегистрирована в </a:t>
            </a:r>
            <a:r>
              <a:rPr lang="ru-RU" sz="600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соцсетях</a:t>
            </a:r>
            <a:r>
              <a:rPr lang="ru-RU" sz="60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 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411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031" y="831759"/>
            <a:ext cx="6349041" cy="55899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Управляющая кнопка: домой 2">
            <a:hlinkClick r:id="rId4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024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44400" cy="70104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773680" y="412045"/>
            <a:ext cx="6096000" cy="618630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6600" b="1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Верно ли то, что в XIX веке в России профсоюзы были запрещены?</a:t>
            </a:r>
            <a:endParaRPr lang="ru-RU" sz="6600" b="1" dirty="0">
              <a:ln w="22225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75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337" y="401186"/>
            <a:ext cx="6751320" cy="6248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76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909313" y="776703"/>
            <a:ext cx="6096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chemeClr val="bg1">
                    <a:lumMod val="9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Верно ли, что первая спецодежда появилась в Европе и представляла собой джинсовые полукомбинезоны? </a:t>
            </a:r>
            <a:endParaRPr lang="ru-RU" sz="5400" dirty="0">
              <a:ln>
                <a:solidFill>
                  <a:schemeClr val="tx1"/>
                </a:solidFill>
              </a:ln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705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44400" cy="701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108" y="484459"/>
            <a:ext cx="5417389" cy="63735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Управляющая кнопка: домой 2">
            <a:hlinkClick r:id="rId5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9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media.nlmk.com/upload/resize_cache/iblock/31b/5422_3615_165406dab38ab41829c34e165fe17d069/img_0518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44400" cy="70104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909314" y="517434"/>
            <a:ext cx="6096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8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Верно ли то, что в начале XX в. одним из профсоюзов России, занявшим откровенно враждебную позицию по отношению к советской власти, стал профсоюз учителей?</a:t>
            </a:r>
            <a:endParaRPr lang="ru-RU" sz="4800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241540" y="6193766"/>
            <a:ext cx="517585" cy="4558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548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416</TotalTime>
  <Words>714</Words>
  <Application>Microsoft Office PowerPoint</Application>
  <PresentationFormat>Широкоэкранный</PresentationFormat>
  <Paragraphs>58</Paragraphs>
  <Slides>47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55" baseType="lpstr">
      <vt:lpstr>a_CooperBlack</vt:lpstr>
      <vt:lpstr>Arial</vt:lpstr>
      <vt:lpstr>Arial Cyr</vt:lpstr>
      <vt:lpstr>Times New Roman</vt:lpstr>
      <vt:lpstr>Trebuchet MS</vt:lpstr>
      <vt:lpstr>Wingdings 3</vt:lpstr>
      <vt:lpstr>Грань</vt:lpstr>
      <vt:lpstr>Acrobat Document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Профсоюз – это сила</dc:title>
  <dc:creator>Краеведение</dc:creator>
  <cp:lastModifiedBy>Краеведение</cp:lastModifiedBy>
  <cp:revision>36</cp:revision>
  <dcterms:created xsi:type="dcterms:W3CDTF">2018-05-14T04:33:14Z</dcterms:created>
  <dcterms:modified xsi:type="dcterms:W3CDTF">2018-05-17T02:24:21Z</dcterms:modified>
</cp:coreProperties>
</file>