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56" r:id="rId3"/>
    <p:sldId id="261" r:id="rId4"/>
    <p:sldId id="257" r:id="rId5"/>
    <p:sldId id="264" r:id="rId6"/>
    <p:sldId id="259" r:id="rId7"/>
    <p:sldId id="260" r:id="rId8"/>
    <p:sldId id="262" r:id="rId10"/>
    <p:sldId id="263" r:id="rId11"/>
    <p:sldId id="267" r:id="rId12"/>
    <p:sldId id="265" r:id="rId13"/>
    <p:sldId id="268" r:id="rId14"/>
    <p:sldId id="275" r:id="rId15"/>
    <p:sldId id="266" r:id="rId16"/>
    <p:sldId id="269" r:id="rId17"/>
    <p:sldId id="270" r:id="rId18"/>
    <p:sldId id="272" r:id="rId19"/>
    <p:sldId id="273" r:id="rId20"/>
    <p:sldId id="274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2324"/>
    <a:srgbClr val="003B59"/>
    <a:srgbClr val="00A1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6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3" d="100"/>
          <a:sy n="123" d="100"/>
        </p:scale>
        <p:origin x="497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rgbClr val="003B59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00A1E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elete val="1"/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60</c:v>
                </c:pt>
                <c:pt idx="1">
                  <c:v>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fb75c5f2-1f77-4c98-aef9-9ee29794e631}"/>
      </c:ext>
    </c:extLst>
  </c:chart>
  <c:spPr>
    <a:noFill/>
    <a:ln>
      <a:noFill/>
    </a:ln>
    <a:effectLst/>
  </c:spPr>
  <c:txPr>
    <a:bodyPr/>
    <a:lstStyle/>
    <a:p>
      <a:pPr>
        <a:defRPr lang="ru-RU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07C6A2-71A3-4D8C-96A3-504D8C93756F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2F5E7F-9B7E-4871-8223-0BAB65DA6F34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F5E7F-9B7E-4871-8223-0BAB65DA6F34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885D1-E87E-4902-B4A1-FB78A52DC9C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432F7-1AB8-44EA-956C-39A31EBFE59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885D1-E87E-4902-B4A1-FB78A52DC9C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432F7-1AB8-44EA-956C-39A31EBFE59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885D1-E87E-4902-B4A1-FB78A52DC9CA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432F7-1AB8-44EA-956C-39A31EBFE59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885D1-E87E-4902-B4A1-FB78A52DC9CA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432F7-1AB8-44EA-956C-39A31EBFE59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885D1-E87E-4902-B4A1-FB78A52DC9CA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432F7-1AB8-44EA-956C-39A31EBFE59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885D1-E87E-4902-B4A1-FB78A52DC9CA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432F7-1AB8-44EA-956C-39A31EBFE59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885D1-E87E-4902-B4A1-FB78A52DC9CA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432F7-1AB8-44EA-956C-39A31EBFE59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885D1-E87E-4902-B4A1-FB78A52DC9CA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432F7-1AB8-44EA-956C-39A31EBFE59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885D1-E87E-4902-B4A1-FB78A52DC9C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432F7-1AB8-44EA-956C-39A31EBFE591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4.png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8.jpeg"/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1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1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079" y="249992"/>
            <a:ext cx="1403902" cy="8472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95784" y="2413337"/>
            <a:ext cx="84004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dirty="0">
                <a:solidFill>
                  <a:srgbClr val="003B59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Мотивация</a:t>
            </a:r>
            <a:r>
              <a:rPr lang="ru-RU" sz="5400" dirty="0">
                <a:solidFill>
                  <a:srgbClr val="003B59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 </a:t>
            </a:r>
            <a:endParaRPr lang="ru-RU" sz="5400" dirty="0">
              <a:solidFill>
                <a:srgbClr val="003B59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  <a:p>
            <a:pPr algn="ctr"/>
            <a:r>
              <a:rPr lang="ru-RU" sz="5400" dirty="0">
                <a:solidFill>
                  <a:srgbClr val="CA2324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НЕ в теории</a:t>
            </a:r>
            <a:endParaRPr lang="ru-RU" sz="5400" dirty="0">
              <a:solidFill>
                <a:srgbClr val="CA2324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1420" y="5242850"/>
            <a:ext cx="533787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3B59"/>
                </a:solidFill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Жанкевич Ольга Викторовна</a:t>
            </a:r>
            <a:r>
              <a:rPr lang="ru-RU" sz="1400" dirty="0">
                <a:solidFill>
                  <a:srgbClr val="003B59"/>
                </a:solidFill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ru-RU" sz="1400" dirty="0">
                <a:solidFill>
                  <a:srgbClr val="003B59"/>
                </a:solidFill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400" dirty="0">
              <a:solidFill>
                <a:srgbClr val="003B59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rgbClr val="003B59"/>
                </a:solidFill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Секретарь ЦК Профсоюза — начальник Управления по связям </a:t>
            </a:r>
            <a:endParaRPr lang="ru-RU" sz="1400" dirty="0">
              <a:solidFill>
                <a:srgbClr val="003B59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rgbClr val="003B59"/>
                </a:solidFill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общественностью, работе с молодёжью </a:t>
            </a:r>
            <a:endParaRPr lang="ru-RU" sz="1400" dirty="0">
              <a:solidFill>
                <a:srgbClr val="003B59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rgbClr val="003B59"/>
                </a:solidFill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международному сотрудничеству </a:t>
            </a:r>
            <a:endParaRPr lang="ru-RU" sz="1400" dirty="0">
              <a:solidFill>
                <a:srgbClr val="003B59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rgbClr val="003B59"/>
                </a:solidFill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Профсоюза работников здравоохранения РФ</a:t>
            </a:r>
            <a:endParaRPr lang="ru-RU" sz="2000" dirty="0">
              <a:solidFill>
                <a:srgbClr val="003B59"/>
              </a:solidFill>
              <a:latin typeface="Lato" panose="020F0502020204030203" pitchFamily="34" charset="0"/>
              <a:ea typeface="Verdana" panose="020B0604030504040204" pitchFamily="34" charset="0"/>
              <a:cs typeface="Lato" panose="020F0502020204030203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/>
          <p:nvPr/>
        </p:nvSpPr>
        <p:spPr>
          <a:xfrm>
            <a:off x="1363980" y="327978"/>
            <a:ext cx="9646920" cy="5254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200" dirty="0">
                <a:solidFill>
                  <a:srgbClr val="003B59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«Выстрелившие» грантовые проекты</a:t>
            </a:r>
            <a:endParaRPr lang="ru-RU" sz="3200" dirty="0">
              <a:solidFill>
                <a:srgbClr val="003B59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2511" y="1363681"/>
            <a:ext cx="570178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«PROFDAY»</a:t>
            </a:r>
            <a:br>
              <a:rPr lang="ru-RU" b="1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Саратовский ГМУ им. В.И. Разумовского»</a:t>
            </a:r>
            <a:b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ru-RU" sz="16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Программа, показывающая студентам все аспекты профсоюзной деятельности. </a:t>
            </a:r>
            <a:r>
              <a:rPr lang="ru-RU" sz="1600" b="1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Результат –</a:t>
            </a:r>
            <a:r>
              <a:rPr lang="ru-RU" sz="1600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100% </a:t>
            </a:r>
            <a: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профсоюзное членство среди студентов. </a:t>
            </a:r>
            <a:endParaRPr lang="ru-RU" sz="16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5132" y="1419981"/>
            <a:ext cx="494538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«ИМПУЛЬС ПОКОЛЕНИЯ»</a:t>
            </a:r>
            <a:br>
              <a:rPr lang="ru-RU" sz="2800" b="1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Красноярск - комплексная программа развития молодежного профсоюзного движения.</a:t>
            </a:r>
            <a:b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ru-RU" sz="1600" b="1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Главный результат - </a:t>
            </a:r>
            <a:r>
              <a:rPr lang="ru-RU" sz="1600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прирост молодежного членства 6% за полгода - 873 </a:t>
            </a:r>
            <a: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новых осознанных молодых члена Профсоюза.</a:t>
            </a:r>
            <a:endParaRPr lang="ru-RU" sz="16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ru-RU" sz="16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77"/>
          <a:stretch>
            <a:fillRect/>
          </a:stretch>
        </p:blipFill>
        <p:spPr>
          <a:xfrm>
            <a:off x="10947663" y="133062"/>
            <a:ext cx="1403902" cy="57296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855532" y="3698748"/>
            <a:ext cx="4343401" cy="2087880"/>
          </a:xfrm>
          <a:prstGeom prst="rect">
            <a:avLst/>
          </a:prstGeom>
          <a:noFill/>
          <a:ln w="19050">
            <a:solidFill>
              <a:srgbClr val="CA23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581194" y="3698748"/>
            <a:ext cx="4454758" cy="2087880"/>
          </a:xfrm>
          <a:prstGeom prst="rect">
            <a:avLst/>
          </a:prstGeom>
          <a:noFill/>
          <a:ln w="19050">
            <a:solidFill>
              <a:srgbClr val="CA23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2" y="3766987"/>
            <a:ext cx="2608923" cy="195669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915" y="3766985"/>
            <a:ext cx="1467520" cy="195669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82" t="15718" r="5249" b="33152"/>
          <a:stretch>
            <a:fillRect/>
          </a:stretch>
        </p:blipFill>
        <p:spPr>
          <a:xfrm>
            <a:off x="9733522" y="3771078"/>
            <a:ext cx="1230630" cy="19526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4" t="6275" r="27935" b="37152"/>
          <a:stretch>
            <a:fillRect/>
          </a:stretch>
        </p:blipFill>
        <p:spPr>
          <a:xfrm>
            <a:off x="6648831" y="3763696"/>
            <a:ext cx="3017054" cy="19526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/>
          <p:nvPr/>
        </p:nvSpPr>
        <p:spPr>
          <a:xfrm>
            <a:off x="1363980" y="327978"/>
            <a:ext cx="9646920" cy="5254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200" dirty="0">
                <a:solidFill>
                  <a:srgbClr val="003B59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Точки притяжения молодежи</a:t>
            </a:r>
            <a:endParaRPr lang="ru-RU" sz="3200" dirty="0">
              <a:solidFill>
                <a:srgbClr val="003B59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8861" y="993103"/>
            <a:ext cx="5701787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«</a:t>
            </a:r>
            <a:r>
              <a:rPr lang="ru-RU" sz="2800" b="1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Мастерская успеха</a:t>
            </a:r>
            <a:r>
              <a:rPr lang="en-US" sz="2800" b="1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»</a:t>
            </a:r>
            <a:br>
              <a:rPr lang="ru-RU" b="1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Самарская областная организация Профсоюза – профчленство среди молодёжи стабильно выше 90%</a:t>
            </a:r>
            <a:endParaRPr lang="ru-RU" sz="16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ru-RU" sz="16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Проект для 50 руководителей и активистов молодежных комиссий:</a:t>
            </a:r>
            <a:endParaRPr lang="ru-RU" sz="16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Трёхдневная программа: личный бренд, профилактика выгорания, командная работа.</a:t>
            </a:r>
            <a:endParaRPr lang="ru-RU" sz="16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Молодёжь не только учится, но и разрабатывает реальные проекты для первичек.</a:t>
            </a:r>
            <a:endParaRPr lang="ru-RU" sz="16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1482" y="1049403"/>
            <a:ext cx="494538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«Центр наставничества -новая точка притяжения»</a:t>
            </a:r>
            <a:br>
              <a:rPr lang="ru-RU" sz="2800" b="1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ППО ГБУЗ Московской области «Пушкинская больница им. проф. Розанова В.Н.»</a:t>
            </a:r>
            <a:endParaRPr lang="ru-RU" sz="16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ru-RU" sz="16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Помогает молодежи адаптироваться в профессии и профсоюзной жизни.</a:t>
            </a:r>
            <a:endParaRPr lang="ru-RU" sz="16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Практические занятия: первая помощь, охрана труда, профориентация.</a:t>
            </a:r>
            <a:endParaRPr lang="ru-RU" sz="16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 форума, более 400 участников.</a:t>
            </a:r>
            <a:endParaRPr lang="ru-RU" sz="16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ru-RU" sz="16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77"/>
          <a:stretch>
            <a:fillRect/>
          </a:stretch>
        </p:blipFill>
        <p:spPr>
          <a:xfrm>
            <a:off x="10947663" y="133062"/>
            <a:ext cx="1403902" cy="57296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063392" y="3990005"/>
            <a:ext cx="3721101" cy="2087880"/>
          </a:xfrm>
          <a:prstGeom prst="rect">
            <a:avLst/>
          </a:prstGeom>
          <a:noFill/>
          <a:ln w="19050">
            <a:solidFill>
              <a:srgbClr val="CA23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7407509" y="3985912"/>
            <a:ext cx="3229260" cy="2087880"/>
          </a:xfrm>
          <a:prstGeom prst="rect">
            <a:avLst/>
          </a:prstGeom>
          <a:noFill/>
          <a:ln w="19050">
            <a:solidFill>
              <a:srgbClr val="CA23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" t="51998" r="47222" b="3283"/>
          <a:stretch>
            <a:fillRect/>
          </a:stretch>
        </p:blipFill>
        <p:spPr>
          <a:xfrm>
            <a:off x="1130352" y="4050148"/>
            <a:ext cx="3590641" cy="19606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866" y="4049042"/>
            <a:ext cx="3109753" cy="1961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73617" y="6141015"/>
            <a:ext cx="76447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РЕЗУЛЬТАТ - закрепление кадров в отрасли и формирование </a:t>
            </a:r>
            <a:endParaRPr lang="ru-RU" b="1" dirty="0">
              <a:solidFill>
                <a:srgbClr val="CA232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ru-RU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нового поколения профсоюзных лидеров!</a:t>
            </a:r>
            <a:endParaRPr lang="ru-RU" b="1" dirty="0">
              <a:solidFill>
                <a:srgbClr val="CA232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9379">
            <a:off x="6686250" y="1760847"/>
            <a:ext cx="5234739" cy="31146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77"/>
          <a:stretch>
            <a:fillRect/>
          </a:stretch>
        </p:blipFill>
        <p:spPr>
          <a:xfrm>
            <a:off x="10947663" y="133062"/>
            <a:ext cx="1403902" cy="5729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8533" y="1026596"/>
            <a:ext cx="64280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3B59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Прямая корреляция участия в грантовых и лидерских программах с ростом и стабильно высоким </a:t>
            </a:r>
            <a:r>
              <a:rPr lang="ru-RU" sz="2400" dirty="0" err="1">
                <a:solidFill>
                  <a:srgbClr val="003B59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профчленством</a:t>
            </a:r>
            <a:r>
              <a:rPr lang="ru-RU" sz="2400" dirty="0">
                <a:solidFill>
                  <a:srgbClr val="003B59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 среди молодёжи:</a:t>
            </a:r>
            <a:endParaRPr lang="ru-RU" sz="2400" dirty="0">
              <a:solidFill>
                <a:srgbClr val="CA2324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5" name="Объект 2"/>
          <p:cNvSpPr txBox="1"/>
          <p:nvPr/>
        </p:nvSpPr>
        <p:spPr>
          <a:xfrm>
            <a:off x="796358" y="2699051"/>
            <a:ext cx="6149324" cy="28374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ru-RU" sz="18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Санкт-Петербург </a:t>
            </a:r>
            <a:r>
              <a:rPr lang="ru-RU" sz="1800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+32%</a:t>
            </a:r>
            <a:endParaRPr lang="ru-RU" sz="1800" dirty="0">
              <a:solidFill>
                <a:srgbClr val="CA232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10000"/>
              </a:lnSpc>
            </a:pPr>
            <a:r>
              <a:rPr lang="ru-RU" sz="18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Саратовская область </a:t>
            </a:r>
            <a:r>
              <a:rPr lang="ru-RU" sz="1800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+12%</a:t>
            </a:r>
            <a:endParaRPr lang="ru-RU" sz="1800" dirty="0">
              <a:solidFill>
                <a:srgbClr val="CA232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10000"/>
              </a:lnSpc>
            </a:pPr>
            <a:r>
              <a:rPr lang="ru-RU" sz="18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Московская область </a:t>
            </a:r>
            <a:r>
              <a:rPr lang="ru-RU" sz="1800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+7% </a:t>
            </a:r>
            <a:endParaRPr lang="ru-RU" sz="1800" dirty="0">
              <a:solidFill>
                <a:srgbClr val="CA232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10000"/>
              </a:lnSpc>
            </a:pPr>
            <a:r>
              <a:rPr lang="ru-RU" sz="18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Красноярский край </a:t>
            </a:r>
            <a:r>
              <a:rPr lang="ru-RU" sz="1800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+6% </a:t>
            </a:r>
            <a:endParaRPr lang="ru-RU" sz="1800" dirty="0">
              <a:solidFill>
                <a:srgbClr val="CA232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10000"/>
              </a:lnSpc>
            </a:pPr>
            <a:r>
              <a:rPr lang="ru-RU" sz="18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Самарская область - стабильно </a:t>
            </a:r>
            <a:r>
              <a:rPr lang="ru-RU" sz="1800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выше 90% </a:t>
            </a:r>
            <a:endParaRPr lang="ru-RU" sz="1800" dirty="0">
              <a:solidFill>
                <a:srgbClr val="CA232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10000"/>
              </a:lnSpc>
            </a:pPr>
            <a:r>
              <a:rPr lang="ru-RU" sz="18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Республик Башкортостан - стабильно </a:t>
            </a:r>
            <a:r>
              <a:rPr lang="ru-RU" sz="1800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выше 80%</a:t>
            </a:r>
            <a:r>
              <a:rPr lang="ru-RU" sz="18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рост членства в ВУЗе на </a:t>
            </a:r>
            <a:r>
              <a:rPr lang="ru-RU" sz="1800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27%</a:t>
            </a:r>
            <a:endParaRPr lang="ru-RU" sz="1800" dirty="0">
              <a:solidFill>
                <a:srgbClr val="CA232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Google Shape;162;p2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809818" y="2143707"/>
            <a:ext cx="4703649" cy="2645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63;p22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6" b="18036"/>
          <a:stretch>
            <a:fillRect/>
          </a:stretch>
        </p:blipFill>
        <p:spPr>
          <a:xfrm>
            <a:off x="7707700" y="2315758"/>
            <a:ext cx="3091603" cy="1976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311" y="1148866"/>
            <a:ext cx="6428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003B59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Масштабирование </a:t>
            </a:r>
            <a:r>
              <a:rPr lang="ru-RU" sz="3200" dirty="0">
                <a:solidFill>
                  <a:srgbClr val="CA2324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проектов</a:t>
            </a:r>
            <a:endParaRPr lang="ru-RU" sz="3200" dirty="0">
              <a:solidFill>
                <a:srgbClr val="CA2324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3" name="Объект 2"/>
          <p:cNvSpPr txBox="1"/>
          <p:nvPr/>
        </p:nvSpPr>
        <p:spPr>
          <a:xfrm>
            <a:off x="690021" y="1824321"/>
            <a:ext cx="6680200" cy="42596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ru-RU" sz="1600" b="1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Центральный комитет </a:t>
            </a:r>
            <a: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– центр аккумуляции и анализа опыта регионов:</a:t>
            </a:r>
            <a:endParaRPr lang="ru-RU" sz="16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10000"/>
              </a:lnSpc>
            </a:pPr>
            <a: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Отслеживание, систематизация, аналитика, оценка результатов и востребованности</a:t>
            </a:r>
            <a:endParaRPr lang="ru-RU" sz="16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10000"/>
              </a:lnSpc>
            </a:pPr>
            <a: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Распространение лучших практик на межрегиональный </a:t>
            </a:r>
            <a:b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и федеральный уровни</a:t>
            </a:r>
            <a:endParaRPr lang="ru-RU" sz="16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2400" b="1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Для нас нет мелочей!</a:t>
            </a:r>
            <a:endParaRPr lang="ru-RU" sz="2400" b="1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Любой успешный проект может быть масштабирован </a:t>
            </a:r>
            <a:b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и стать примером для всей страны!</a:t>
            </a:r>
            <a:endParaRPr lang="ru-RU" sz="16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Один из примеров:  Голосовой сервис для информирования и обучения без интернета - </a:t>
            </a:r>
            <a:r>
              <a:rPr lang="ru-RU" sz="1600" b="1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«</a:t>
            </a:r>
            <a:r>
              <a:rPr lang="ru-RU" sz="1600" b="1" dirty="0" err="1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Здравбот</a:t>
            </a:r>
            <a:r>
              <a:rPr lang="ru-RU" sz="1600" b="1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» (Бурятия)</a:t>
            </a:r>
            <a: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lang="ru-RU" sz="16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10000"/>
              </a:lnSpc>
            </a:pPr>
            <a:endParaRPr lang="ru-RU" sz="16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Rectangle 9"/>
          <p:cNvSpPr/>
          <p:nvPr/>
        </p:nvSpPr>
        <p:spPr>
          <a:xfrm>
            <a:off x="7943696" y="0"/>
            <a:ext cx="382397" cy="2048695"/>
          </a:xfrm>
          <a:prstGeom prst="rect">
            <a:avLst/>
          </a:prstGeom>
          <a:solidFill>
            <a:srgbClr val="CA23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5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47973" y="0"/>
            <a:ext cx="4144027" cy="6216040"/>
          </a:xfrm>
          <a:prstGeom prst="rect">
            <a:avLst/>
          </a:prstGeom>
        </p:spPr>
      </p:pic>
      <p:sp>
        <p:nvSpPr>
          <p:cNvPr id="6" name="Rectangle 8"/>
          <p:cNvSpPr/>
          <p:nvPr/>
        </p:nvSpPr>
        <p:spPr>
          <a:xfrm>
            <a:off x="7218797" y="6216041"/>
            <a:ext cx="829176" cy="641959"/>
          </a:xfrm>
          <a:prstGeom prst="rect">
            <a:avLst/>
          </a:prstGeom>
          <a:solidFill>
            <a:srgbClr val="CA23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77"/>
          <a:stretch>
            <a:fillRect/>
          </a:stretch>
        </p:blipFill>
        <p:spPr>
          <a:xfrm>
            <a:off x="10947663" y="133062"/>
            <a:ext cx="1403902" cy="57296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1997" y="740300"/>
            <a:ext cx="6428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003B59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Почему это </a:t>
            </a:r>
            <a:r>
              <a:rPr lang="ru-RU" sz="3200" dirty="0">
                <a:solidFill>
                  <a:srgbClr val="CA2324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работает</a:t>
            </a:r>
            <a:r>
              <a:rPr lang="ru-RU" sz="3200" dirty="0">
                <a:solidFill>
                  <a:srgbClr val="003B59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?</a:t>
            </a:r>
            <a:endParaRPr lang="ru-RU" sz="3200" dirty="0">
              <a:solidFill>
                <a:srgbClr val="CA2324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3" name="Объект 2"/>
          <p:cNvSpPr txBox="1"/>
          <p:nvPr/>
        </p:nvSpPr>
        <p:spPr>
          <a:xfrm>
            <a:off x="2755900" y="1830584"/>
            <a:ext cx="6680200" cy="4241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ru-RU" sz="2000" b="1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Участие возможно </a:t>
            </a:r>
            <a:r>
              <a:rPr lang="ru-RU" sz="2000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только для членов Профсоюза</a:t>
            </a:r>
            <a:endParaRPr lang="ru-RU" sz="2000" b="1" dirty="0">
              <a:solidFill>
                <a:srgbClr val="CA232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60532" y="3344969"/>
            <a:ext cx="8070936" cy="739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ru-RU" sz="2000" b="1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Люди вступают в Профсоюз ради участия в проекте, конкурсе. Результат - </a:t>
            </a:r>
            <a:r>
              <a:rPr lang="ru-RU" sz="2000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растет профсоюзное членство</a:t>
            </a:r>
            <a:endParaRPr lang="ru-RU" sz="2000" b="1" dirty="0">
              <a:solidFill>
                <a:srgbClr val="CA232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56058" y="5254192"/>
            <a:ext cx="7279884" cy="4008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ru-RU" sz="2000" b="1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Формируются корпоративная </a:t>
            </a:r>
            <a:r>
              <a:rPr lang="ru-RU" sz="2000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культура</a:t>
            </a:r>
            <a:r>
              <a:rPr lang="ru-RU" sz="2000" b="1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и командный </a:t>
            </a:r>
            <a:r>
              <a:rPr lang="ru-RU" sz="2000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дух</a:t>
            </a:r>
            <a:endParaRPr lang="ru-RU" sz="2000" b="1" dirty="0">
              <a:solidFill>
                <a:srgbClr val="CA232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Стрелка: вниз 8"/>
          <p:cNvSpPr/>
          <p:nvPr/>
        </p:nvSpPr>
        <p:spPr>
          <a:xfrm>
            <a:off x="5908110" y="2497028"/>
            <a:ext cx="375781" cy="526093"/>
          </a:xfrm>
          <a:prstGeom prst="downArrow">
            <a:avLst/>
          </a:prstGeom>
          <a:solidFill>
            <a:srgbClr val="CA23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: вниз 9"/>
          <p:cNvSpPr/>
          <p:nvPr/>
        </p:nvSpPr>
        <p:spPr>
          <a:xfrm>
            <a:off x="5908110" y="4406250"/>
            <a:ext cx="375781" cy="526093"/>
          </a:xfrm>
          <a:prstGeom prst="downArrow">
            <a:avLst/>
          </a:prstGeom>
          <a:solidFill>
            <a:srgbClr val="CA23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77"/>
          <a:stretch>
            <a:fillRect/>
          </a:stretch>
        </p:blipFill>
        <p:spPr>
          <a:xfrm>
            <a:off x="10947663" y="133062"/>
            <a:ext cx="1403902" cy="57296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/>
          <p:nvPr/>
        </p:nvSpPr>
        <p:spPr>
          <a:xfrm>
            <a:off x="7699604" y="2055332"/>
            <a:ext cx="1823468" cy="2553047"/>
          </a:xfrm>
          <a:prstGeom prst="rect">
            <a:avLst/>
          </a:prstGeom>
          <a:noFill/>
          <a:ln w="19050">
            <a:solidFill>
              <a:srgbClr val="CA23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9" t="32093" r="41319" b="5158"/>
          <a:stretch>
            <a:fillRect/>
          </a:stretch>
        </p:blipFill>
        <p:spPr>
          <a:xfrm>
            <a:off x="9183622" y="3154290"/>
            <a:ext cx="2558437" cy="2317197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5" t="14998" r="8433" b="9056"/>
          <a:stretch>
            <a:fillRect/>
          </a:stretch>
        </p:blipFill>
        <p:spPr>
          <a:xfrm>
            <a:off x="6820557" y="1114817"/>
            <a:ext cx="2363065" cy="2040672"/>
          </a:xfrm>
          <a:prstGeom prst="rect">
            <a:avLst/>
          </a:prstGeom>
        </p:spPr>
      </p:pic>
      <p:sp>
        <p:nvSpPr>
          <p:cNvPr id="5" name="Rectangle 7"/>
          <p:cNvSpPr/>
          <p:nvPr/>
        </p:nvSpPr>
        <p:spPr>
          <a:xfrm>
            <a:off x="10737827" y="2484610"/>
            <a:ext cx="576812" cy="506084"/>
          </a:xfrm>
          <a:prstGeom prst="rect">
            <a:avLst/>
          </a:prstGeom>
          <a:solidFill>
            <a:srgbClr val="CA23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6" name="TextBox 5"/>
          <p:cNvSpPr txBox="1"/>
          <p:nvPr/>
        </p:nvSpPr>
        <p:spPr>
          <a:xfrm>
            <a:off x="53102" y="1550378"/>
            <a:ext cx="6428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003B59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Тактика </a:t>
            </a:r>
            <a:r>
              <a:rPr lang="ru-RU" sz="3200" dirty="0">
                <a:solidFill>
                  <a:srgbClr val="CA2324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коротких дистанций</a:t>
            </a:r>
            <a:endParaRPr lang="ru-RU" sz="3200" dirty="0">
              <a:solidFill>
                <a:srgbClr val="CA2324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7" name="Объект 2"/>
          <p:cNvSpPr txBox="1"/>
          <p:nvPr/>
        </p:nvSpPr>
        <p:spPr>
          <a:xfrm>
            <a:off x="791819" y="2555002"/>
            <a:ext cx="5873617" cy="20984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ru-RU" sz="18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Ментально молодежь меняется очень быстро</a:t>
            </a:r>
            <a:endParaRPr lang="ru-RU" sz="18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10000"/>
              </a:lnSpc>
            </a:pPr>
            <a:r>
              <a:rPr lang="ru-RU" sz="18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Эффективнее программы на 1-2 года, а не «на десятилетие»</a:t>
            </a:r>
            <a:endParaRPr lang="ru-RU" sz="18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10000"/>
              </a:lnSpc>
            </a:pPr>
            <a:r>
              <a:rPr lang="ru-RU" sz="18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Адаптация к потребностям молодежи в режиме реального времени</a:t>
            </a:r>
            <a:endParaRPr lang="ru-RU" sz="18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77"/>
          <a:stretch>
            <a:fillRect/>
          </a:stretch>
        </p:blipFill>
        <p:spPr>
          <a:xfrm>
            <a:off x="10947663" y="133062"/>
            <a:ext cx="1403902" cy="57296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91721" y="1180861"/>
            <a:ext cx="64280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003B59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Цифровизация как </a:t>
            </a:r>
            <a:endParaRPr lang="ru-RU" sz="3200" dirty="0">
              <a:solidFill>
                <a:srgbClr val="003B59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  <a:p>
            <a:r>
              <a:rPr lang="ru-RU" sz="3200" dirty="0">
                <a:solidFill>
                  <a:srgbClr val="CA2324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инструмент мотивации </a:t>
            </a:r>
            <a:endParaRPr lang="ru-RU" sz="3200" dirty="0">
              <a:solidFill>
                <a:srgbClr val="CA2324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7" name="Объект 2"/>
          <p:cNvSpPr txBox="1"/>
          <p:nvPr/>
        </p:nvSpPr>
        <p:spPr>
          <a:xfrm>
            <a:off x="979872" y="2522189"/>
            <a:ext cx="5873617" cy="25530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ru-RU" sz="1800" b="1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Современный Профсоюз </a:t>
            </a:r>
            <a:r>
              <a:rPr lang="ru-RU" sz="18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– привлекательный </a:t>
            </a:r>
            <a:br>
              <a:rPr lang="ru-RU" sz="18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ru-RU" sz="18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и желанный Профсоюз:</a:t>
            </a:r>
            <a:endParaRPr lang="ru-RU" sz="18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10000"/>
              </a:lnSpc>
            </a:pPr>
            <a:r>
              <a:rPr lang="ru-RU" sz="18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Приложения, сервисы, онлайн-новости</a:t>
            </a:r>
            <a:endParaRPr lang="ru-RU" sz="18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10000"/>
              </a:lnSpc>
            </a:pPr>
            <a:r>
              <a:rPr lang="ru-RU" sz="18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Современный имидж Профсоюза</a:t>
            </a:r>
            <a:endParaRPr lang="ru-RU" sz="18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10000"/>
              </a:lnSpc>
            </a:pPr>
            <a:r>
              <a:rPr lang="ru-RU" sz="18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Сочетание динамики, развития и мощных традиций</a:t>
            </a:r>
            <a:endParaRPr lang="ru-RU" sz="18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Flowchart: Alternate Process 11"/>
          <p:cNvSpPr/>
          <p:nvPr/>
        </p:nvSpPr>
        <p:spPr>
          <a:xfrm>
            <a:off x="9626252" y="3645937"/>
            <a:ext cx="2574730" cy="3786798"/>
          </a:xfrm>
          <a:custGeom>
            <a:avLst/>
            <a:gdLst>
              <a:gd name="connsiteX0" fmla="*/ 0 w 1952786"/>
              <a:gd name="connsiteY0" fmla="*/ 325464 h 3077382"/>
              <a:gd name="connsiteX1" fmla="*/ 325464 w 1952786"/>
              <a:gd name="connsiteY1" fmla="*/ 0 h 3077382"/>
              <a:gd name="connsiteX2" fmla="*/ 1627322 w 1952786"/>
              <a:gd name="connsiteY2" fmla="*/ 0 h 3077382"/>
              <a:gd name="connsiteX3" fmla="*/ 1952786 w 1952786"/>
              <a:gd name="connsiteY3" fmla="*/ 325464 h 3077382"/>
              <a:gd name="connsiteX4" fmla="*/ 1952786 w 1952786"/>
              <a:gd name="connsiteY4" fmla="*/ 2751918 h 3077382"/>
              <a:gd name="connsiteX5" fmla="*/ 1627322 w 1952786"/>
              <a:gd name="connsiteY5" fmla="*/ 3077382 h 3077382"/>
              <a:gd name="connsiteX6" fmla="*/ 325464 w 1952786"/>
              <a:gd name="connsiteY6" fmla="*/ 3077382 h 3077382"/>
              <a:gd name="connsiteX7" fmla="*/ 0 w 1952786"/>
              <a:gd name="connsiteY7" fmla="*/ 2751918 h 3077382"/>
              <a:gd name="connsiteX8" fmla="*/ 0 w 1952786"/>
              <a:gd name="connsiteY8" fmla="*/ 325464 h 3077382"/>
              <a:gd name="connsiteX0-1" fmla="*/ 0 w 1952786"/>
              <a:gd name="connsiteY0-2" fmla="*/ 325464 h 3077382"/>
              <a:gd name="connsiteX1-3" fmla="*/ 1038386 w 1952786"/>
              <a:gd name="connsiteY1-4" fmla="*/ 783633 h 3077382"/>
              <a:gd name="connsiteX2-5" fmla="*/ 1627322 w 1952786"/>
              <a:gd name="connsiteY2-6" fmla="*/ 0 h 3077382"/>
              <a:gd name="connsiteX3-7" fmla="*/ 1952786 w 1952786"/>
              <a:gd name="connsiteY3-8" fmla="*/ 325464 h 3077382"/>
              <a:gd name="connsiteX4-9" fmla="*/ 1952786 w 1952786"/>
              <a:gd name="connsiteY4-10" fmla="*/ 2751918 h 3077382"/>
              <a:gd name="connsiteX5-11" fmla="*/ 1627322 w 1952786"/>
              <a:gd name="connsiteY5-12" fmla="*/ 3077382 h 3077382"/>
              <a:gd name="connsiteX6-13" fmla="*/ 325464 w 1952786"/>
              <a:gd name="connsiteY6-14" fmla="*/ 3077382 h 3077382"/>
              <a:gd name="connsiteX7-15" fmla="*/ 0 w 1952786"/>
              <a:gd name="connsiteY7-16" fmla="*/ 2751918 h 3077382"/>
              <a:gd name="connsiteX8-17" fmla="*/ 0 w 1952786"/>
              <a:gd name="connsiteY8-18" fmla="*/ 325464 h 3077382"/>
              <a:gd name="connsiteX0-19" fmla="*/ 6 w 1952792"/>
              <a:gd name="connsiteY0-20" fmla="*/ 325464 h 3077382"/>
              <a:gd name="connsiteX1-21" fmla="*/ 1038392 w 1952792"/>
              <a:gd name="connsiteY1-22" fmla="*/ 783633 h 3077382"/>
              <a:gd name="connsiteX2-23" fmla="*/ 1627328 w 1952792"/>
              <a:gd name="connsiteY2-24" fmla="*/ 0 h 3077382"/>
              <a:gd name="connsiteX3-25" fmla="*/ 1952792 w 1952792"/>
              <a:gd name="connsiteY3-26" fmla="*/ 325464 h 3077382"/>
              <a:gd name="connsiteX4-27" fmla="*/ 1952792 w 1952792"/>
              <a:gd name="connsiteY4-28" fmla="*/ 2751918 h 3077382"/>
              <a:gd name="connsiteX5-29" fmla="*/ 1627328 w 1952792"/>
              <a:gd name="connsiteY5-30" fmla="*/ 3077382 h 3077382"/>
              <a:gd name="connsiteX6-31" fmla="*/ 325470 w 1952792"/>
              <a:gd name="connsiteY6-32" fmla="*/ 3077382 h 3077382"/>
              <a:gd name="connsiteX7-33" fmla="*/ 6 w 1952792"/>
              <a:gd name="connsiteY7-34" fmla="*/ 2751918 h 3077382"/>
              <a:gd name="connsiteX8-35" fmla="*/ 736175 w 1952792"/>
              <a:gd name="connsiteY8-36" fmla="*/ 1744528 h 3077382"/>
              <a:gd name="connsiteX9" fmla="*/ 6 w 1952792"/>
              <a:gd name="connsiteY9" fmla="*/ 325464 h 3077382"/>
              <a:gd name="connsiteX0-37" fmla="*/ 821416 w 1952792"/>
              <a:gd name="connsiteY0-38" fmla="*/ 806881 h 3077382"/>
              <a:gd name="connsiteX1-39" fmla="*/ 1038392 w 1952792"/>
              <a:gd name="connsiteY1-40" fmla="*/ 783633 h 3077382"/>
              <a:gd name="connsiteX2-41" fmla="*/ 1627328 w 1952792"/>
              <a:gd name="connsiteY2-42" fmla="*/ 0 h 3077382"/>
              <a:gd name="connsiteX3-43" fmla="*/ 1952792 w 1952792"/>
              <a:gd name="connsiteY3-44" fmla="*/ 325464 h 3077382"/>
              <a:gd name="connsiteX4-45" fmla="*/ 1952792 w 1952792"/>
              <a:gd name="connsiteY4-46" fmla="*/ 2751918 h 3077382"/>
              <a:gd name="connsiteX5-47" fmla="*/ 1627328 w 1952792"/>
              <a:gd name="connsiteY5-48" fmla="*/ 3077382 h 3077382"/>
              <a:gd name="connsiteX6-49" fmla="*/ 325470 w 1952792"/>
              <a:gd name="connsiteY6-50" fmla="*/ 3077382 h 3077382"/>
              <a:gd name="connsiteX7-51" fmla="*/ 6 w 1952792"/>
              <a:gd name="connsiteY7-52" fmla="*/ 2751918 h 3077382"/>
              <a:gd name="connsiteX8-53" fmla="*/ 736175 w 1952792"/>
              <a:gd name="connsiteY8-54" fmla="*/ 1744528 h 3077382"/>
              <a:gd name="connsiteX9-55" fmla="*/ 821416 w 1952792"/>
              <a:gd name="connsiteY9-56" fmla="*/ 806881 h 3077382"/>
              <a:gd name="connsiteX0-57" fmla="*/ 821416 w 1953947"/>
              <a:gd name="connsiteY0-58" fmla="*/ 603277 h 2873778"/>
              <a:gd name="connsiteX1-59" fmla="*/ 1038392 w 1953947"/>
              <a:gd name="connsiteY1-60" fmla="*/ 580029 h 2873778"/>
              <a:gd name="connsiteX2-61" fmla="*/ 1797809 w 1953947"/>
              <a:gd name="connsiteY2-62" fmla="*/ 14341 h 2873778"/>
              <a:gd name="connsiteX3-63" fmla="*/ 1952792 w 1953947"/>
              <a:gd name="connsiteY3-64" fmla="*/ 121860 h 2873778"/>
              <a:gd name="connsiteX4-65" fmla="*/ 1952792 w 1953947"/>
              <a:gd name="connsiteY4-66" fmla="*/ 2548314 h 2873778"/>
              <a:gd name="connsiteX5-67" fmla="*/ 1627328 w 1953947"/>
              <a:gd name="connsiteY5-68" fmla="*/ 2873778 h 2873778"/>
              <a:gd name="connsiteX6-69" fmla="*/ 325470 w 1953947"/>
              <a:gd name="connsiteY6-70" fmla="*/ 2873778 h 2873778"/>
              <a:gd name="connsiteX7-71" fmla="*/ 6 w 1953947"/>
              <a:gd name="connsiteY7-72" fmla="*/ 2548314 h 2873778"/>
              <a:gd name="connsiteX8-73" fmla="*/ 736175 w 1953947"/>
              <a:gd name="connsiteY8-74" fmla="*/ 1540924 h 2873778"/>
              <a:gd name="connsiteX9-75" fmla="*/ 821416 w 1953947"/>
              <a:gd name="connsiteY9-76" fmla="*/ 603277 h 287377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55" y="connsiteY9-56"/>
              </a:cxn>
            </a:cxnLst>
            <a:rect l="l" t="t" r="r" b="b"/>
            <a:pathLst>
              <a:path w="1953947" h="2873778">
                <a:moveTo>
                  <a:pt x="821416" y="603277"/>
                </a:moveTo>
                <a:cubicBezTo>
                  <a:pt x="821416" y="423528"/>
                  <a:pt x="858643" y="580029"/>
                  <a:pt x="1038392" y="580029"/>
                </a:cubicBezTo>
                <a:cubicBezTo>
                  <a:pt x="1472345" y="580029"/>
                  <a:pt x="1363856" y="14341"/>
                  <a:pt x="1797809" y="14341"/>
                </a:cubicBezTo>
                <a:cubicBezTo>
                  <a:pt x="1977558" y="14341"/>
                  <a:pt x="1952792" y="-57889"/>
                  <a:pt x="1952792" y="121860"/>
                </a:cubicBezTo>
                <a:lnTo>
                  <a:pt x="1952792" y="2548314"/>
                </a:lnTo>
                <a:cubicBezTo>
                  <a:pt x="1952792" y="2728063"/>
                  <a:pt x="1807077" y="2873778"/>
                  <a:pt x="1627328" y="2873778"/>
                </a:cubicBezTo>
                <a:lnTo>
                  <a:pt x="325470" y="2873778"/>
                </a:lnTo>
                <a:cubicBezTo>
                  <a:pt x="145721" y="2873778"/>
                  <a:pt x="6" y="2728063"/>
                  <a:pt x="6" y="2548314"/>
                </a:cubicBezTo>
                <a:cubicBezTo>
                  <a:pt x="-2577" y="1763066"/>
                  <a:pt x="738758" y="2326172"/>
                  <a:pt x="736175" y="1540924"/>
                </a:cubicBezTo>
                <a:lnTo>
                  <a:pt x="821416" y="603277"/>
                </a:lnTo>
                <a:close/>
              </a:path>
            </a:pathLst>
          </a:custGeom>
          <a:solidFill>
            <a:srgbClr val="CA23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0" r="5530"/>
          <a:stretch>
            <a:fillRect/>
          </a:stretch>
        </p:blipFill>
        <p:spPr>
          <a:xfrm>
            <a:off x="8275320" y="706030"/>
            <a:ext cx="3160145" cy="5662081"/>
          </a:xfrm>
          <a:custGeom>
            <a:avLst/>
            <a:gdLst>
              <a:gd name="connsiteX0" fmla="*/ 696783 w 2353197"/>
              <a:gd name="connsiteY0" fmla="*/ 0 h 4216260"/>
              <a:gd name="connsiteX1" fmla="*/ 1656414 w 2353197"/>
              <a:gd name="connsiteY1" fmla="*/ 0 h 4216260"/>
              <a:gd name="connsiteX2" fmla="*/ 2353197 w 2353197"/>
              <a:gd name="connsiteY2" fmla="*/ 696783 h 4216260"/>
              <a:gd name="connsiteX3" fmla="*/ 2353197 w 2353197"/>
              <a:gd name="connsiteY3" fmla="*/ 3519477 h 4216260"/>
              <a:gd name="connsiteX4" fmla="*/ 1656414 w 2353197"/>
              <a:gd name="connsiteY4" fmla="*/ 4216260 h 4216260"/>
              <a:gd name="connsiteX5" fmla="*/ 696783 w 2353197"/>
              <a:gd name="connsiteY5" fmla="*/ 4216260 h 4216260"/>
              <a:gd name="connsiteX6" fmla="*/ 0 w 2353197"/>
              <a:gd name="connsiteY6" fmla="*/ 3519477 h 4216260"/>
              <a:gd name="connsiteX7" fmla="*/ 0 w 2353197"/>
              <a:gd name="connsiteY7" fmla="*/ 696783 h 4216260"/>
              <a:gd name="connsiteX8" fmla="*/ 696783 w 2353197"/>
              <a:gd name="connsiteY8" fmla="*/ 0 h 4216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97" h="4216260">
                <a:moveTo>
                  <a:pt x="696783" y="0"/>
                </a:moveTo>
                <a:lnTo>
                  <a:pt x="1656414" y="0"/>
                </a:lnTo>
                <a:cubicBezTo>
                  <a:pt x="2041237" y="0"/>
                  <a:pt x="2353197" y="311961"/>
                  <a:pt x="2353197" y="696783"/>
                </a:cubicBezTo>
                <a:lnTo>
                  <a:pt x="2353197" y="3519477"/>
                </a:lnTo>
                <a:cubicBezTo>
                  <a:pt x="2353197" y="3904299"/>
                  <a:pt x="2041237" y="4216260"/>
                  <a:pt x="1656414" y="4216260"/>
                </a:cubicBezTo>
                <a:lnTo>
                  <a:pt x="696783" y="4216260"/>
                </a:lnTo>
                <a:cubicBezTo>
                  <a:pt x="311961" y="4216260"/>
                  <a:pt x="0" y="3904299"/>
                  <a:pt x="0" y="3519477"/>
                </a:cubicBezTo>
                <a:lnTo>
                  <a:pt x="0" y="696783"/>
                </a:lnTo>
                <a:cubicBezTo>
                  <a:pt x="0" y="311961"/>
                  <a:pt x="311961" y="0"/>
                  <a:pt x="696783" y="0"/>
                </a:cubicBezTo>
                <a:close/>
              </a:path>
            </a:pathLst>
          </a:cu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77"/>
          <a:stretch>
            <a:fillRect/>
          </a:stretch>
        </p:blipFill>
        <p:spPr>
          <a:xfrm>
            <a:off x="10947663" y="133062"/>
            <a:ext cx="1403902" cy="57296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82752" y="1073854"/>
            <a:ext cx="275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003B59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Каков </a:t>
            </a:r>
            <a:r>
              <a:rPr lang="ru-RU" sz="3200" dirty="0">
                <a:solidFill>
                  <a:srgbClr val="CA2324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итог</a:t>
            </a:r>
            <a:r>
              <a:rPr lang="ru-RU" sz="3200" dirty="0">
                <a:solidFill>
                  <a:srgbClr val="003B59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?</a:t>
            </a:r>
            <a:endParaRPr lang="ru-RU" sz="3200" dirty="0">
              <a:solidFill>
                <a:srgbClr val="CA2324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63564" y="1658629"/>
            <a:ext cx="399736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Прирост профсоюзной молодёжи – 4 года только положительная динамика, стабильный рост впервые вступивших (на 27 тыс.) и уверенное сокращение вышедших </a:t>
            </a:r>
            <a:endParaRPr lang="ru-RU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ru-RU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по собственному желанию </a:t>
            </a:r>
            <a:endParaRPr lang="ru-RU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ru-RU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(на 2 тыс.)  </a:t>
            </a:r>
            <a:endParaRPr lang="ru-RU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endParaRPr lang="ru-RU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77"/>
          <a:stretch>
            <a:fillRect/>
          </a:stretch>
        </p:blipFill>
        <p:spPr>
          <a:xfrm>
            <a:off x="10947663" y="133062"/>
            <a:ext cx="1403902" cy="5729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73157" y="3883151"/>
            <a:ext cx="33781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003B59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Каковы </a:t>
            </a:r>
            <a:r>
              <a:rPr lang="ru-RU" sz="3200" dirty="0">
                <a:solidFill>
                  <a:srgbClr val="CA2324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преимущества</a:t>
            </a:r>
            <a:r>
              <a:rPr lang="ru-RU" sz="3200" dirty="0">
                <a:solidFill>
                  <a:srgbClr val="003B59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?</a:t>
            </a:r>
            <a:endParaRPr lang="ru-RU" sz="3200" dirty="0">
              <a:solidFill>
                <a:srgbClr val="003B59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63564" y="4960369"/>
            <a:ext cx="39973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Мы развиваем не только профсоюзные навыки, но </a:t>
            </a:r>
            <a:br>
              <a:rPr lang="ru-RU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ru-RU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и помогаем реализоваться </a:t>
            </a:r>
            <a:br>
              <a:rPr lang="ru-RU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ru-RU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и  самосовершенствоваться </a:t>
            </a:r>
            <a:endParaRPr lang="ru-RU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42030" y="1073854"/>
            <a:ext cx="3254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003B59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Каков </a:t>
            </a:r>
            <a:r>
              <a:rPr lang="ru-RU" sz="3200" dirty="0">
                <a:solidFill>
                  <a:srgbClr val="CA2324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секрет</a:t>
            </a:r>
            <a:r>
              <a:rPr lang="ru-RU" sz="3200" dirty="0">
                <a:solidFill>
                  <a:srgbClr val="003B59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?</a:t>
            </a:r>
            <a:endParaRPr lang="ru-RU" sz="3200" dirty="0">
              <a:solidFill>
                <a:srgbClr val="003B59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70425" y="1658629"/>
            <a:ext cx="39973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Секрет — гибкая молодежная политика</a:t>
            </a:r>
            <a:endParaRPr lang="ru-RU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80018" y="3883151"/>
            <a:ext cx="33781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003B59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Каковы </a:t>
            </a:r>
            <a:r>
              <a:rPr lang="ru-RU" sz="3200" dirty="0">
                <a:solidFill>
                  <a:srgbClr val="CA2324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перспективы</a:t>
            </a:r>
            <a:r>
              <a:rPr lang="ru-RU" sz="3200" dirty="0">
                <a:solidFill>
                  <a:srgbClr val="003B59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?</a:t>
            </a:r>
            <a:endParaRPr lang="ru-RU" sz="3200" dirty="0">
              <a:solidFill>
                <a:srgbClr val="003B59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70425" y="4960369"/>
            <a:ext cx="39973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Осознанное членство и стабильно высокий процент молодёжи </a:t>
            </a:r>
            <a:endParaRPr lang="ru-RU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ru-RU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 Профсоюзе</a:t>
            </a:r>
            <a:endParaRPr lang="ru-RU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079" y="249992"/>
            <a:ext cx="1403902" cy="8472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95784" y="2413337"/>
            <a:ext cx="84004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dirty="0">
                <a:solidFill>
                  <a:srgbClr val="003B59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Мотивация</a:t>
            </a:r>
            <a:r>
              <a:rPr lang="ru-RU" sz="5400" dirty="0">
                <a:solidFill>
                  <a:srgbClr val="003B59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 </a:t>
            </a:r>
            <a:endParaRPr lang="ru-RU" sz="5400" dirty="0">
              <a:solidFill>
                <a:srgbClr val="003B59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  <a:p>
            <a:pPr algn="ctr"/>
            <a:r>
              <a:rPr lang="ru-RU" sz="5400" dirty="0">
                <a:solidFill>
                  <a:srgbClr val="CA2324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НЕ в теории</a:t>
            </a:r>
            <a:endParaRPr lang="ru-RU" sz="5400" dirty="0">
              <a:solidFill>
                <a:srgbClr val="CA2324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1420" y="5242850"/>
            <a:ext cx="533787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3B59"/>
                </a:solidFill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Жанкевич Ольга Викторовна</a:t>
            </a:r>
            <a:r>
              <a:rPr lang="ru-RU" sz="1400" dirty="0">
                <a:solidFill>
                  <a:srgbClr val="003B59"/>
                </a:solidFill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ru-RU" sz="1400" dirty="0">
                <a:solidFill>
                  <a:srgbClr val="003B59"/>
                </a:solidFill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400" dirty="0">
              <a:solidFill>
                <a:srgbClr val="003B59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rgbClr val="003B59"/>
                </a:solidFill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Секретарь ЦК Профсоюза — начальник Управления по связям </a:t>
            </a:r>
            <a:endParaRPr lang="ru-RU" sz="1400" dirty="0">
              <a:solidFill>
                <a:srgbClr val="003B59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rgbClr val="003B59"/>
                </a:solidFill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общественностью, работе с молодёжью </a:t>
            </a:r>
            <a:endParaRPr lang="ru-RU" sz="1400" dirty="0">
              <a:solidFill>
                <a:srgbClr val="003B59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rgbClr val="003B59"/>
                </a:solidFill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международному сотрудничеству </a:t>
            </a:r>
            <a:endParaRPr lang="ru-RU" sz="1400" dirty="0">
              <a:solidFill>
                <a:srgbClr val="003B59"/>
              </a:solidFill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rgbClr val="003B59"/>
                </a:solidFill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Профсоюза работников здравоохранения РФ</a:t>
            </a:r>
            <a:endParaRPr lang="ru-RU" sz="2000" dirty="0">
              <a:solidFill>
                <a:srgbClr val="003B59"/>
              </a:solidFill>
              <a:latin typeface="Lato" panose="020F0502020204030203" pitchFamily="34" charset="0"/>
              <a:ea typeface="Verdana" panose="020B0604030504040204" pitchFamily="34" charset="0"/>
              <a:cs typeface="Lato" panose="020F0502020204030203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77"/>
          <a:stretch>
            <a:fillRect/>
          </a:stretch>
        </p:blipFill>
        <p:spPr>
          <a:xfrm>
            <a:off x="10947663" y="133062"/>
            <a:ext cx="1403902" cy="5729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5045" y="1411913"/>
            <a:ext cx="6428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003B59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Старые схемы </a:t>
            </a:r>
            <a:r>
              <a:rPr lang="ru-RU" sz="3200" dirty="0">
                <a:solidFill>
                  <a:srgbClr val="CA2324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НЕ работают</a:t>
            </a:r>
            <a:r>
              <a:rPr lang="ru-RU" sz="3200" dirty="0">
                <a:solidFill>
                  <a:srgbClr val="003B59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!</a:t>
            </a:r>
            <a:endParaRPr lang="ru-RU" sz="3200" dirty="0">
              <a:solidFill>
                <a:srgbClr val="CA2324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8" name="Объект 2"/>
          <p:cNvSpPr>
            <a:spLocks noGrp="1"/>
          </p:cNvSpPr>
          <p:nvPr>
            <p:ph idx="4294967295"/>
          </p:nvPr>
        </p:nvSpPr>
        <p:spPr>
          <a:xfrm>
            <a:off x="934278" y="2187575"/>
            <a:ext cx="6680200" cy="3082925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ru-RU" sz="18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Многие работают по старинке.</a:t>
            </a:r>
            <a:endParaRPr lang="ru-RU" sz="18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10000"/>
              </a:lnSpc>
            </a:pPr>
            <a:r>
              <a:rPr lang="ru-RU" sz="18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Старые схемы = неактивная молодежь, формальное членство.</a:t>
            </a:r>
            <a:endParaRPr lang="ru-RU" sz="18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10000"/>
              </a:lnSpc>
            </a:pPr>
            <a:r>
              <a:rPr lang="ru-RU" sz="18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Схемы мотивации должны отвечать современным запросам молодежи.</a:t>
            </a:r>
            <a:endParaRPr lang="ru-RU" sz="18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10000"/>
              </a:lnSpc>
            </a:pPr>
            <a:r>
              <a:rPr lang="ru-RU" sz="18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Методы работы должны актуализироваться в режиме реального времени.</a:t>
            </a:r>
            <a:endParaRPr lang="ru-RU" sz="18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10000"/>
              </a:lnSpc>
            </a:pPr>
            <a:r>
              <a:rPr lang="ru-RU" sz="18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Главный принцип: прозрачность и конкретные стимулы.</a:t>
            </a:r>
            <a:endParaRPr lang="ru-RU" sz="18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10000"/>
              </a:lnSpc>
            </a:pPr>
            <a:endParaRPr lang="ru-RU" sz="18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Rectangle 2"/>
          <p:cNvSpPr/>
          <p:nvPr/>
        </p:nvSpPr>
        <p:spPr>
          <a:xfrm>
            <a:off x="7917623" y="0"/>
            <a:ext cx="2218215" cy="6858000"/>
          </a:xfrm>
          <a:prstGeom prst="rect">
            <a:avLst/>
          </a:prstGeom>
          <a:solidFill>
            <a:srgbClr val="003B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991" y="2054036"/>
            <a:ext cx="2749928" cy="274992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77"/>
          <a:stretch>
            <a:fillRect/>
          </a:stretch>
        </p:blipFill>
        <p:spPr>
          <a:xfrm>
            <a:off x="11069583" y="59492"/>
            <a:ext cx="1403902" cy="572968"/>
          </a:xfrm>
          <a:prstGeom prst="rect">
            <a:avLst/>
          </a:prstGeom>
        </p:spPr>
      </p:pic>
      <p:pic>
        <p:nvPicPr>
          <p:cNvPr id="15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2" t="4720" r="7953" b="44776"/>
          <a:stretch>
            <a:fillRect/>
          </a:stretch>
        </p:blipFill>
        <p:spPr>
          <a:xfrm>
            <a:off x="8956742" y="-202673"/>
            <a:ext cx="2250667" cy="3590503"/>
          </a:xfrm>
          <a:custGeom>
            <a:avLst/>
            <a:gdLst>
              <a:gd name="connsiteX0" fmla="*/ 266797 w 1739744"/>
              <a:gd name="connsiteY0" fmla="*/ 0 h 2775424"/>
              <a:gd name="connsiteX1" fmla="*/ 1472948 w 1739744"/>
              <a:gd name="connsiteY1" fmla="*/ 0 h 2775424"/>
              <a:gd name="connsiteX2" fmla="*/ 1484964 w 1739744"/>
              <a:gd name="connsiteY2" fmla="*/ 9915 h 2775424"/>
              <a:gd name="connsiteX3" fmla="*/ 1739744 w 1739744"/>
              <a:gd name="connsiteY3" fmla="*/ 625007 h 2775424"/>
              <a:gd name="connsiteX4" fmla="*/ 1739744 w 1739744"/>
              <a:gd name="connsiteY4" fmla="*/ 1905552 h 2775424"/>
              <a:gd name="connsiteX5" fmla="*/ 869872 w 1739744"/>
              <a:gd name="connsiteY5" fmla="*/ 2775424 h 2775424"/>
              <a:gd name="connsiteX6" fmla="*/ 0 w 1739744"/>
              <a:gd name="connsiteY6" fmla="*/ 1905552 h 2775424"/>
              <a:gd name="connsiteX7" fmla="*/ 0 w 1739744"/>
              <a:gd name="connsiteY7" fmla="*/ 625007 h 2775424"/>
              <a:gd name="connsiteX8" fmla="*/ 254780 w 1739744"/>
              <a:gd name="connsiteY8" fmla="*/ 9915 h 2775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39744" h="2775424">
                <a:moveTo>
                  <a:pt x="266797" y="0"/>
                </a:moveTo>
                <a:lnTo>
                  <a:pt x="1472948" y="0"/>
                </a:lnTo>
                <a:lnTo>
                  <a:pt x="1484964" y="9915"/>
                </a:lnTo>
                <a:cubicBezTo>
                  <a:pt x="1642380" y="167330"/>
                  <a:pt x="1739744" y="384798"/>
                  <a:pt x="1739744" y="625007"/>
                </a:cubicBezTo>
                <a:lnTo>
                  <a:pt x="1739744" y="1905552"/>
                </a:lnTo>
                <a:cubicBezTo>
                  <a:pt x="1739744" y="2385969"/>
                  <a:pt x="1350289" y="2775424"/>
                  <a:pt x="869872" y="2775424"/>
                </a:cubicBezTo>
                <a:cubicBezTo>
                  <a:pt x="389455" y="2775424"/>
                  <a:pt x="0" y="2385969"/>
                  <a:pt x="0" y="1905552"/>
                </a:cubicBezTo>
                <a:lnTo>
                  <a:pt x="0" y="625007"/>
                </a:lnTo>
                <a:cubicBezTo>
                  <a:pt x="0" y="384798"/>
                  <a:pt x="97364" y="167330"/>
                  <a:pt x="254780" y="9915"/>
                </a:cubicBezTo>
                <a:close/>
              </a:path>
            </a:pathLst>
          </a:custGeom>
        </p:spPr>
      </p:pic>
      <p:pic>
        <p:nvPicPr>
          <p:cNvPr id="16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6" t="25717" r="37344" b="3534"/>
          <a:stretch>
            <a:fillRect/>
          </a:stretch>
        </p:blipFill>
        <p:spPr>
          <a:xfrm>
            <a:off x="6634748" y="1559031"/>
            <a:ext cx="2250667" cy="3907279"/>
          </a:xfrm>
          <a:custGeom>
            <a:avLst/>
            <a:gdLst>
              <a:gd name="connsiteX0" fmla="*/ 869872 w 1739744"/>
              <a:gd name="connsiteY0" fmla="*/ 0 h 3020289"/>
              <a:gd name="connsiteX1" fmla="*/ 1739744 w 1739744"/>
              <a:gd name="connsiteY1" fmla="*/ 869872 h 3020289"/>
              <a:gd name="connsiteX2" fmla="*/ 1739744 w 1739744"/>
              <a:gd name="connsiteY2" fmla="*/ 2150417 h 3020289"/>
              <a:gd name="connsiteX3" fmla="*/ 869872 w 1739744"/>
              <a:gd name="connsiteY3" fmla="*/ 3020289 h 3020289"/>
              <a:gd name="connsiteX4" fmla="*/ 0 w 1739744"/>
              <a:gd name="connsiteY4" fmla="*/ 2150417 h 3020289"/>
              <a:gd name="connsiteX5" fmla="*/ 0 w 1739744"/>
              <a:gd name="connsiteY5" fmla="*/ 869872 h 3020289"/>
              <a:gd name="connsiteX6" fmla="*/ 869872 w 1739744"/>
              <a:gd name="connsiteY6" fmla="*/ 0 h 3020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39744" h="3020289">
                <a:moveTo>
                  <a:pt x="869872" y="0"/>
                </a:moveTo>
                <a:cubicBezTo>
                  <a:pt x="1350289" y="0"/>
                  <a:pt x="1739744" y="389455"/>
                  <a:pt x="1739744" y="869872"/>
                </a:cubicBezTo>
                <a:lnTo>
                  <a:pt x="1739744" y="2150417"/>
                </a:lnTo>
                <a:cubicBezTo>
                  <a:pt x="1739744" y="2630834"/>
                  <a:pt x="1350289" y="3020289"/>
                  <a:pt x="869872" y="3020289"/>
                </a:cubicBezTo>
                <a:cubicBezTo>
                  <a:pt x="389455" y="3020289"/>
                  <a:pt x="0" y="2630834"/>
                  <a:pt x="0" y="2150417"/>
                </a:cubicBezTo>
                <a:lnTo>
                  <a:pt x="0" y="869872"/>
                </a:lnTo>
                <a:cubicBezTo>
                  <a:pt x="0" y="389455"/>
                  <a:pt x="389455" y="0"/>
                  <a:pt x="869872" y="0"/>
                </a:cubicBezTo>
                <a:close/>
              </a:path>
            </a:pathLst>
          </a:custGeom>
        </p:spPr>
      </p:pic>
      <p:sp>
        <p:nvSpPr>
          <p:cNvPr id="17" name="Graphic 14"/>
          <p:cNvSpPr/>
          <p:nvPr/>
        </p:nvSpPr>
        <p:spPr>
          <a:xfrm>
            <a:off x="8956742" y="4328407"/>
            <a:ext cx="2250666" cy="3907278"/>
          </a:xfrm>
          <a:custGeom>
            <a:avLst/>
            <a:gdLst>
              <a:gd name="connsiteX0" fmla="*/ 1481137 w 2962273"/>
              <a:gd name="connsiteY0" fmla="*/ 0 h 5142667"/>
              <a:gd name="connsiteX1" fmla="*/ 2962274 w 2962273"/>
              <a:gd name="connsiteY1" fmla="*/ 1481137 h 5142667"/>
              <a:gd name="connsiteX2" fmla="*/ 2962274 w 2962273"/>
              <a:gd name="connsiteY2" fmla="*/ 3661531 h 5142667"/>
              <a:gd name="connsiteX3" fmla="*/ 1481137 w 2962273"/>
              <a:gd name="connsiteY3" fmla="*/ 5142668 h 5142667"/>
              <a:gd name="connsiteX4" fmla="*/ 1481137 w 2962273"/>
              <a:gd name="connsiteY4" fmla="*/ 5142668 h 5142667"/>
              <a:gd name="connsiteX5" fmla="*/ 0 w 2962273"/>
              <a:gd name="connsiteY5" fmla="*/ 3661531 h 5142667"/>
              <a:gd name="connsiteX6" fmla="*/ 0 w 2962273"/>
              <a:gd name="connsiteY6" fmla="*/ 1481137 h 5142667"/>
              <a:gd name="connsiteX7" fmla="*/ 1481137 w 2962273"/>
              <a:gd name="connsiteY7" fmla="*/ 0 h 5142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62273" h="5142667">
                <a:moveTo>
                  <a:pt x="1481137" y="0"/>
                </a:moveTo>
                <a:cubicBezTo>
                  <a:pt x="2299147" y="0"/>
                  <a:pt x="2962274" y="663128"/>
                  <a:pt x="2962274" y="1481137"/>
                </a:cubicBezTo>
                <a:lnTo>
                  <a:pt x="2962274" y="3661531"/>
                </a:lnTo>
                <a:cubicBezTo>
                  <a:pt x="2962274" y="4479541"/>
                  <a:pt x="2299146" y="5142668"/>
                  <a:pt x="1481137" y="5142668"/>
                </a:cubicBezTo>
                <a:lnTo>
                  <a:pt x="1481137" y="5142668"/>
                </a:lnTo>
                <a:cubicBezTo>
                  <a:pt x="663128" y="5142668"/>
                  <a:pt x="0" y="4479541"/>
                  <a:pt x="0" y="3661531"/>
                </a:cubicBezTo>
                <a:lnTo>
                  <a:pt x="0" y="1481137"/>
                </a:lnTo>
                <a:cubicBezTo>
                  <a:pt x="0" y="663128"/>
                  <a:pt x="663128" y="0"/>
                  <a:pt x="1481137" y="0"/>
                </a:cubicBezTo>
                <a:close/>
              </a:path>
            </a:pathLst>
          </a:custGeom>
          <a:solidFill>
            <a:srgbClr val="CA232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H"/>
          </a:p>
        </p:txBody>
      </p:sp>
      <p:sp>
        <p:nvSpPr>
          <p:cNvPr id="18" name="TextBox 17"/>
          <p:cNvSpPr txBox="1"/>
          <p:nvPr/>
        </p:nvSpPr>
        <p:spPr>
          <a:xfrm>
            <a:off x="741547" y="959604"/>
            <a:ext cx="51516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003B59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Мотивационные схемы </a:t>
            </a:r>
            <a:endParaRPr lang="ru-RU" sz="3200" dirty="0">
              <a:solidFill>
                <a:srgbClr val="003B59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  <a:p>
            <a:r>
              <a:rPr lang="ru-RU" sz="3200" dirty="0">
                <a:solidFill>
                  <a:srgbClr val="CA2324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в профсоюзе</a:t>
            </a:r>
            <a:endParaRPr lang="ru-RU" sz="3200" dirty="0">
              <a:solidFill>
                <a:srgbClr val="CA2324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46809" y="2139306"/>
            <a:ext cx="310533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Социальные гарантии:</a:t>
            </a:r>
            <a:endParaRPr lang="ru-RU" b="1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Защита прав</a:t>
            </a:r>
            <a:endParaRPr lang="ru-RU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Контроль оплаты труда</a:t>
            </a:r>
            <a:endParaRPr lang="ru-RU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Охрана труда</a:t>
            </a:r>
            <a:endParaRPr lang="ru-RU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Страхование </a:t>
            </a:r>
            <a:endParaRPr lang="ru-RU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Консультации и т.п.</a:t>
            </a:r>
            <a:endParaRPr lang="ru-RU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46809" y="3918637"/>
            <a:ext cx="4142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Льготные путевки и оздоровление</a:t>
            </a:r>
            <a:endParaRPr lang="ru-RU" b="1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46808" y="4390453"/>
            <a:ext cx="49120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Нематериальная мотивация:</a:t>
            </a:r>
            <a:endParaRPr lang="ru-RU" b="1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Награды</a:t>
            </a:r>
            <a:endParaRPr lang="ru-RU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Карьерное развитие (форумы, конкурсы)</a:t>
            </a:r>
            <a:endParaRPr lang="ru-RU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Обучение</a:t>
            </a:r>
            <a:endParaRPr lang="ru-RU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46808" y="5800250"/>
            <a:ext cx="7228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Наиболее эффективная мотивационная схема –</a:t>
            </a:r>
            <a:endParaRPr lang="ru-RU" sz="2000" b="1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ru-RU" sz="2000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МОЛОДЕЖНАЯ ПОЛИТИКА с нестандартным подходом</a:t>
            </a:r>
            <a:endParaRPr lang="ru-RU" sz="2000" b="1" dirty="0">
              <a:solidFill>
                <a:srgbClr val="CA232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77"/>
          <a:stretch>
            <a:fillRect/>
          </a:stretch>
        </p:blipFill>
        <p:spPr>
          <a:xfrm>
            <a:off x="10947663" y="133062"/>
            <a:ext cx="1403902" cy="572968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20946" y="626517"/>
            <a:ext cx="6924425" cy="2218258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003B59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Масштабное исследование </a:t>
            </a:r>
            <a:br>
              <a:rPr lang="ru-RU" sz="3200" dirty="0">
                <a:solidFill>
                  <a:srgbClr val="003B59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</a:br>
            <a:r>
              <a:rPr lang="ru-RU" sz="3200" dirty="0">
                <a:solidFill>
                  <a:srgbClr val="CA2324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по мотивации</a:t>
            </a:r>
            <a:r>
              <a:rPr lang="ru-RU" sz="3200" dirty="0">
                <a:solidFill>
                  <a:srgbClr val="003B59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 </a:t>
            </a:r>
            <a:br>
              <a:rPr lang="ru-RU" sz="3200" dirty="0">
                <a:solidFill>
                  <a:srgbClr val="003B59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</a:br>
            <a:r>
              <a:rPr lang="ru-RU" sz="3200" dirty="0">
                <a:solidFill>
                  <a:srgbClr val="003B59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профчленства среди молодежи</a:t>
            </a:r>
            <a:endParaRPr lang="ru-RU" sz="3200" dirty="0">
              <a:solidFill>
                <a:srgbClr val="003B59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graphicFrame>
        <p:nvGraphicFramePr>
          <p:cNvPr id="12" name="Диаграмма 11"/>
          <p:cNvGraphicFramePr/>
          <p:nvPr/>
        </p:nvGraphicFramePr>
        <p:xfrm>
          <a:off x="-44295" y="2588743"/>
          <a:ext cx="5643906" cy="3769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-310347" y="3704070"/>
            <a:ext cx="6176010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15000</a:t>
            </a:r>
            <a:r>
              <a:rPr lang="ru-RU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lang="ru-RU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ru-RU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работающих </a:t>
            </a:r>
            <a:endParaRPr lang="ru-RU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ru-RU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и обучающихся</a:t>
            </a:r>
            <a:endParaRPr lang="ru-RU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ru-RU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респондентов </a:t>
            </a:r>
            <a:endParaRPr lang="ru-RU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5" name="Group 22"/>
          <p:cNvGrpSpPr/>
          <p:nvPr/>
        </p:nvGrpSpPr>
        <p:grpSpPr>
          <a:xfrm>
            <a:off x="4475551" y="5402430"/>
            <a:ext cx="485555" cy="485555"/>
            <a:chOff x="685593" y="3574019"/>
            <a:chExt cx="599282" cy="599282"/>
          </a:xfrm>
        </p:grpSpPr>
        <p:sp>
          <p:nvSpPr>
            <p:cNvPr id="16" name="Freeform: Shape 23"/>
            <p:cNvSpPr/>
            <p:nvPr/>
          </p:nvSpPr>
          <p:spPr>
            <a:xfrm rot="18471904">
              <a:off x="813246" y="3727450"/>
              <a:ext cx="339696" cy="259800"/>
            </a:xfrm>
            <a:custGeom>
              <a:avLst/>
              <a:gdLst>
                <a:gd name="connsiteX0" fmla="*/ 447161 w 450930"/>
                <a:gd name="connsiteY0" fmla="*/ 74756 h 163155"/>
                <a:gd name="connsiteX1" fmla="*/ 331786 w 450930"/>
                <a:gd name="connsiteY1" fmla="*/ 1268 h 163155"/>
                <a:gd name="connsiteX2" fmla="*/ 327418 w 450930"/>
                <a:gd name="connsiteY2" fmla="*/ 0 h 163155"/>
                <a:gd name="connsiteX3" fmla="*/ 320548 w 450930"/>
                <a:gd name="connsiteY3" fmla="*/ 3769 h 163155"/>
                <a:gd name="connsiteX4" fmla="*/ 323050 w 450930"/>
                <a:gd name="connsiteY4" fmla="*/ 14972 h 163155"/>
                <a:gd name="connsiteX5" fmla="*/ 414962 w 450930"/>
                <a:gd name="connsiteY5" fmla="*/ 73488 h 163155"/>
                <a:gd name="connsiteX6" fmla="*/ 0 w 450930"/>
                <a:gd name="connsiteY6" fmla="*/ 73488 h 163155"/>
                <a:gd name="connsiteX7" fmla="*/ 1092 w 450930"/>
                <a:gd name="connsiteY7" fmla="*/ 89693 h 163155"/>
                <a:gd name="connsiteX8" fmla="*/ 414997 w 450930"/>
                <a:gd name="connsiteY8" fmla="*/ 89693 h 163155"/>
                <a:gd name="connsiteX9" fmla="*/ 323085 w 450930"/>
                <a:gd name="connsiteY9" fmla="*/ 148208 h 163155"/>
                <a:gd name="connsiteX10" fmla="*/ 320584 w 450930"/>
                <a:gd name="connsiteY10" fmla="*/ 159411 h 163155"/>
                <a:gd name="connsiteX11" fmla="*/ 331786 w 450930"/>
                <a:gd name="connsiteY11" fmla="*/ 161912 h 163155"/>
                <a:gd name="connsiteX12" fmla="*/ 447161 w 450930"/>
                <a:gd name="connsiteY12" fmla="*/ 88425 h 163155"/>
                <a:gd name="connsiteX13" fmla="*/ 450931 w 450930"/>
                <a:gd name="connsiteY13" fmla="*/ 81590 h 163155"/>
                <a:gd name="connsiteX14" fmla="*/ 447161 w 450930"/>
                <a:gd name="connsiteY14" fmla="*/ 74756 h 16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50930" h="163155">
                  <a:moveTo>
                    <a:pt x="447161" y="74756"/>
                  </a:moveTo>
                  <a:lnTo>
                    <a:pt x="331786" y="1268"/>
                  </a:lnTo>
                  <a:cubicBezTo>
                    <a:pt x="330412" y="423"/>
                    <a:pt x="328933" y="0"/>
                    <a:pt x="327418" y="0"/>
                  </a:cubicBezTo>
                  <a:cubicBezTo>
                    <a:pt x="324741" y="0"/>
                    <a:pt x="322098" y="1339"/>
                    <a:pt x="320548" y="3769"/>
                  </a:cubicBezTo>
                  <a:cubicBezTo>
                    <a:pt x="318153" y="7539"/>
                    <a:pt x="319280" y="12542"/>
                    <a:pt x="323050" y="14972"/>
                  </a:cubicBezTo>
                  <a:lnTo>
                    <a:pt x="414962" y="73488"/>
                  </a:lnTo>
                  <a:lnTo>
                    <a:pt x="0" y="73488"/>
                  </a:lnTo>
                  <a:cubicBezTo>
                    <a:pt x="388" y="78878"/>
                    <a:pt x="775" y="84303"/>
                    <a:pt x="1092" y="89693"/>
                  </a:cubicBezTo>
                  <a:lnTo>
                    <a:pt x="414997" y="89693"/>
                  </a:lnTo>
                  <a:lnTo>
                    <a:pt x="323085" y="148208"/>
                  </a:lnTo>
                  <a:cubicBezTo>
                    <a:pt x="319315" y="150604"/>
                    <a:pt x="318188" y="155642"/>
                    <a:pt x="320584" y="159411"/>
                  </a:cubicBezTo>
                  <a:cubicBezTo>
                    <a:pt x="322979" y="163181"/>
                    <a:pt x="328052" y="164273"/>
                    <a:pt x="331786" y="161912"/>
                  </a:cubicBezTo>
                  <a:lnTo>
                    <a:pt x="447161" y="88425"/>
                  </a:lnTo>
                  <a:cubicBezTo>
                    <a:pt x="449486" y="86945"/>
                    <a:pt x="450931" y="84338"/>
                    <a:pt x="450931" y="81590"/>
                  </a:cubicBezTo>
                  <a:cubicBezTo>
                    <a:pt x="450931" y="78842"/>
                    <a:pt x="449522" y="76235"/>
                    <a:pt x="447161" y="74756"/>
                  </a:cubicBezTo>
                  <a:close/>
                </a:path>
              </a:pathLst>
            </a:custGeom>
            <a:solidFill>
              <a:srgbClr val="003B59"/>
            </a:solidFill>
            <a:ln w="0" cap="flat">
              <a:solidFill>
                <a:srgbClr val="003B5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PH" b="1"/>
            </a:p>
          </p:txBody>
        </p:sp>
        <p:sp>
          <p:nvSpPr>
            <p:cNvPr id="17" name="Oval 24"/>
            <p:cNvSpPr/>
            <p:nvPr/>
          </p:nvSpPr>
          <p:spPr>
            <a:xfrm>
              <a:off x="685593" y="3574019"/>
              <a:ext cx="599282" cy="599282"/>
            </a:xfrm>
            <a:prstGeom prst="ellipse">
              <a:avLst/>
            </a:prstGeom>
            <a:noFill/>
            <a:ln w="19050">
              <a:solidFill>
                <a:srgbClr val="003B5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 b="1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734631" y="3780030"/>
            <a:ext cx="6423660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Свыше 9000 </a:t>
            </a:r>
            <a:endParaRPr lang="ru-RU" sz="2800" b="1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ru-RU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указали главным фактором – </a:t>
            </a:r>
            <a:endParaRPr lang="ru-RU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ru-RU" sz="2400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самовыражение </a:t>
            </a:r>
            <a:br>
              <a:rPr lang="ru-RU" sz="2400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ru-RU" sz="2400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и самореализацию!</a:t>
            </a:r>
            <a:endParaRPr lang="ru-RU" sz="2400" b="1" dirty="0">
              <a:solidFill>
                <a:srgbClr val="CA232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Rectangle 2"/>
          <p:cNvSpPr/>
          <p:nvPr/>
        </p:nvSpPr>
        <p:spPr>
          <a:xfrm>
            <a:off x="7917623" y="0"/>
            <a:ext cx="2218215" cy="6858000"/>
          </a:xfrm>
          <a:prstGeom prst="rect">
            <a:avLst/>
          </a:prstGeom>
          <a:solidFill>
            <a:srgbClr val="003B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2" t="15967" r="35100" b="14144"/>
          <a:stretch>
            <a:fillRect/>
          </a:stretch>
        </p:blipFill>
        <p:spPr>
          <a:xfrm>
            <a:off x="7917623" y="623784"/>
            <a:ext cx="3842577" cy="629517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6" name="Table 3"/>
          <p:cNvGraphicFramePr>
            <a:graphicFrameLocks noGrp="1"/>
          </p:cNvGraphicFramePr>
          <p:nvPr/>
        </p:nvGraphicFramePr>
        <p:xfrm>
          <a:off x="7933479" y="1291551"/>
          <a:ext cx="2872294" cy="4491736"/>
        </p:xfrm>
        <a:graphic>
          <a:graphicData uri="http://schemas.openxmlformats.org/drawingml/2006/table">
            <a:tbl>
              <a:tblPr firstRow="1" bandRow="1"/>
              <a:tblGrid>
                <a:gridCol w="1436147"/>
                <a:gridCol w="1436147"/>
              </a:tblGrid>
              <a:tr h="1122934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3B59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Поколение</a:t>
                      </a:r>
                      <a:endParaRPr lang="en-US" sz="1600" b="1" dirty="0">
                        <a:solidFill>
                          <a:srgbClr val="003B59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03869" marR="103869" marT="51935" marB="51935" anchor="ctr">
                    <a:lnL w="12700" cap="flat" cmpd="sng" algn="ctr">
                      <a:solidFill>
                        <a:srgbClr val="FF2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3B59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Стиль </a:t>
                      </a:r>
                      <a:endParaRPr lang="ru-RU" sz="1600" b="1" dirty="0">
                        <a:solidFill>
                          <a:srgbClr val="003B59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  <a:p>
                      <a:pPr algn="ctr"/>
                      <a:r>
                        <a:rPr lang="ru-RU" sz="1600" b="1" dirty="0">
                          <a:solidFill>
                            <a:srgbClr val="003B59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управления</a:t>
                      </a:r>
                      <a:endParaRPr lang="en-US" sz="1600" b="1" dirty="0">
                        <a:solidFill>
                          <a:srgbClr val="003B59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03869" marR="103869" marT="51935" marB="51935" anchor="ctr">
                    <a:lnL w="12700" cap="flat" cmpd="sng" algn="ctr">
                      <a:solidFill>
                        <a:srgbClr val="FF2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22934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003B59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Миллениалы (Х)</a:t>
                      </a:r>
                      <a:endParaRPr lang="ru-RU" sz="1200" b="1" dirty="0">
                        <a:solidFill>
                          <a:srgbClr val="003B59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  <a:p>
                      <a:pPr algn="ctr"/>
                      <a:r>
                        <a:rPr lang="ru-RU" sz="1200" b="1" dirty="0">
                          <a:solidFill>
                            <a:srgbClr val="003B59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1981 – 1996</a:t>
                      </a:r>
                      <a:endParaRPr lang="ru-RU" sz="1200" b="1" dirty="0">
                        <a:solidFill>
                          <a:srgbClr val="003B59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  <a:p>
                      <a:pPr algn="ctr"/>
                      <a:r>
                        <a:rPr lang="ru-RU" sz="1200" b="1" dirty="0">
                          <a:solidFill>
                            <a:srgbClr val="003B59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(25 – 40 лет)</a:t>
                      </a:r>
                      <a:endParaRPr lang="en-US" sz="1200" b="1" dirty="0">
                        <a:solidFill>
                          <a:srgbClr val="003B59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03869" marR="103869" marT="51935" marB="51935" anchor="ctr">
                    <a:lnL w="12700" cap="flat" cmpd="sng" algn="ctr">
                      <a:solidFill>
                        <a:srgbClr val="FF2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003B59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Наставничество</a:t>
                      </a:r>
                      <a:endParaRPr lang="en-US" sz="1200" b="1" dirty="0">
                        <a:solidFill>
                          <a:srgbClr val="003B59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03869" marR="103869" marT="51935" marB="51935" anchor="ctr">
                    <a:lnL w="12700" cap="flat" cmpd="sng" algn="ctr">
                      <a:solidFill>
                        <a:srgbClr val="FF2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22934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003B59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Зумеры </a:t>
                      </a:r>
                      <a:r>
                        <a:rPr lang="en-US" sz="1200" b="1" dirty="0">
                          <a:solidFill>
                            <a:srgbClr val="003B59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(Z)</a:t>
                      </a:r>
                      <a:endParaRPr lang="ru-RU" sz="1200" b="1" dirty="0">
                        <a:solidFill>
                          <a:srgbClr val="003B59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  <a:p>
                      <a:pPr algn="ctr"/>
                      <a:r>
                        <a:rPr lang="ru-RU" sz="1200" b="1" dirty="0">
                          <a:solidFill>
                            <a:srgbClr val="003B59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1997 – 2010 </a:t>
                      </a:r>
                      <a:endParaRPr lang="ru-RU" sz="1200" b="1" dirty="0">
                        <a:solidFill>
                          <a:srgbClr val="003B59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  <a:p>
                      <a:pPr algn="ctr"/>
                      <a:r>
                        <a:rPr lang="ru-RU" sz="1200" b="1" dirty="0">
                          <a:solidFill>
                            <a:srgbClr val="003B59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(15-25 лет)</a:t>
                      </a:r>
                      <a:endParaRPr lang="en-US" sz="1200" b="1" dirty="0">
                        <a:solidFill>
                          <a:srgbClr val="003B59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03869" marR="103869" marT="51935" marB="51935" anchor="ctr">
                    <a:lnL w="12700" cap="flat" cmpd="sng" algn="ctr">
                      <a:solidFill>
                        <a:srgbClr val="FF2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Предоставление возможности проявить себя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03869" marR="103869" marT="51935" marB="51935" anchor="ctr">
                    <a:lnL w="12700" cap="flat" cmpd="sng" algn="ctr">
                      <a:solidFill>
                        <a:srgbClr val="FF2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2324"/>
                    </a:solidFill>
                  </a:tcPr>
                </a:tc>
              </a:tr>
              <a:tr h="1122934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003B59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Альфа</a:t>
                      </a:r>
                      <a:endParaRPr lang="ru-RU" sz="1200" b="1" dirty="0">
                        <a:solidFill>
                          <a:srgbClr val="003B59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  <a:p>
                      <a:pPr algn="ctr"/>
                      <a:r>
                        <a:rPr lang="ru-RU" sz="1200" b="1" dirty="0">
                          <a:solidFill>
                            <a:srgbClr val="003B59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с 2011  </a:t>
                      </a:r>
                      <a:endParaRPr lang="ru-RU" sz="1200" b="1" dirty="0">
                        <a:solidFill>
                          <a:srgbClr val="003B59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  <a:p>
                      <a:pPr algn="ctr"/>
                      <a:r>
                        <a:rPr lang="ru-RU" sz="1200" b="1" dirty="0">
                          <a:solidFill>
                            <a:srgbClr val="003B59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(до 15 лет)</a:t>
                      </a:r>
                      <a:endParaRPr lang="en-US" sz="1200" b="1" dirty="0">
                        <a:solidFill>
                          <a:srgbClr val="003B59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03869" marR="103869" marT="51935" marB="51935" anchor="ctr">
                    <a:lnL w="12700" cap="flat" cmpd="sng" algn="ctr">
                      <a:solidFill>
                        <a:srgbClr val="FF2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003B59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Вдохновение</a:t>
                      </a:r>
                      <a:endParaRPr lang="en-US" sz="1200" b="1" dirty="0">
                        <a:solidFill>
                          <a:srgbClr val="003B59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03869" marR="103869" marT="51935" marB="51935" anchor="ctr">
                    <a:lnL w="12700" cap="flat" cmpd="sng" algn="ctr">
                      <a:solidFill>
                        <a:srgbClr val="FF2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77"/>
          <a:stretch>
            <a:fillRect/>
          </a:stretch>
        </p:blipFill>
        <p:spPr>
          <a:xfrm>
            <a:off x="10947663" y="133062"/>
            <a:ext cx="1403902" cy="5729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4345" y="1221413"/>
            <a:ext cx="5151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003B59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Теория </a:t>
            </a:r>
            <a:r>
              <a:rPr lang="ru-RU" sz="3200" dirty="0">
                <a:solidFill>
                  <a:srgbClr val="CA2324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поколений</a:t>
            </a:r>
            <a:endParaRPr lang="ru-RU" sz="3200" dirty="0">
              <a:solidFill>
                <a:srgbClr val="CA2324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59256" y="2222274"/>
            <a:ext cx="6246892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Ценности «Х»: </a:t>
            </a:r>
            <a:br>
              <a:rPr lang="ru-RU" sz="2400" b="1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ru-RU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развитие, миссия, карьерный рост. </a:t>
            </a:r>
            <a:endParaRPr lang="ru-RU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ru-RU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</a:t>
            </a:r>
            <a:endParaRPr lang="ru-RU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ru-RU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Особенности: готовы работать «за идею», если верят </a:t>
            </a:r>
            <a:endParaRPr lang="ru-RU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ru-RU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в компанию</a:t>
            </a:r>
            <a:endParaRPr lang="ru-RU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Ценности «</a:t>
            </a:r>
            <a:r>
              <a:rPr lang="en-US" sz="2400" b="1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</a:t>
            </a:r>
            <a:r>
              <a:rPr lang="ru-RU" sz="2400" b="1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» и частично «</a:t>
            </a:r>
            <a:r>
              <a:rPr lang="en-US" sz="2400" b="1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</a:t>
            </a:r>
            <a:r>
              <a:rPr lang="ru-RU" sz="2400" b="1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»: </a:t>
            </a:r>
            <a:r>
              <a:rPr lang="ru-RU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персонализация, удовольствие, удобство. </a:t>
            </a:r>
            <a:endParaRPr lang="ru-RU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ru-RU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Особенности: для них норма — «сразу получать  </a:t>
            </a:r>
            <a:endParaRPr lang="ru-RU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ru-RU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вознаграждение» - бонусы, «плюшки»; </a:t>
            </a:r>
            <a:endParaRPr lang="ru-RU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ru-RU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не воспринимают работу ради «высокой идеи»</a:t>
            </a:r>
            <a:endParaRPr lang="ru-RU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95239" y="382864"/>
            <a:ext cx="3001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003B59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Поколения</a:t>
            </a:r>
            <a:endParaRPr lang="ru-RU" sz="3600" dirty="0">
              <a:solidFill>
                <a:srgbClr val="CA2324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77"/>
          <a:stretch>
            <a:fillRect/>
          </a:stretch>
        </p:blipFill>
        <p:spPr>
          <a:xfrm>
            <a:off x="10947663" y="133062"/>
            <a:ext cx="1403902" cy="572968"/>
          </a:xfrm>
          <a:prstGeom prst="rect">
            <a:avLst/>
          </a:prstGeom>
        </p:spPr>
      </p:pic>
      <p:cxnSp>
        <p:nvCxnSpPr>
          <p:cNvPr id="12" name="Прямая со стрелкой 11"/>
          <p:cNvCxnSpPr/>
          <p:nvPr/>
        </p:nvCxnSpPr>
        <p:spPr>
          <a:xfrm>
            <a:off x="0" y="1701800"/>
            <a:ext cx="12192000" cy="0"/>
          </a:xfrm>
          <a:prstGeom prst="straightConnector1">
            <a:avLst/>
          </a:prstGeom>
          <a:ln w="28575">
            <a:solidFill>
              <a:srgbClr val="003B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: скругленные углы 13"/>
          <p:cNvSpPr/>
          <p:nvPr/>
        </p:nvSpPr>
        <p:spPr>
          <a:xfrm>
            <a:off x="438922" y="1419233"/>
            <a:ext cx="1454150" cy="565134"/>
          </a:xfrm>
          <a:prstGeom prst="roundRect">
            <a:avLst/>
          </a:prstGeom>
          <a:solidFill>
            <a:srgbClr val="003B5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125391" y="1532523"/>
            <a:ext cx="20812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0" i="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1928-1945</a:t>
            </a:r>
            <a:endParaRPr lang="ru-RU" sz="16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9" name="Прямоугольник: скругленные углы 18"/>
          <p:cNvSpPr/>
          <p:nvPr/>
        </p:nvSpPr>
        <p:spPr>
          <a:xfrm>
            <a:off x="2319294" y="1419233"/>
            <a:ext cx="1454150" cy="565134"/>
          </a:xfrm>
          <a:prstGeom prst="roundRect">
            <a:avLst/>
          </a:prstGeom>
          <a:solidFill>
            <a:srgbClr val="003B5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2005763" y="1532523"/>
            <a:ext cx="20812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0" i="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1946-1964</a:t>
            </a:r>
            <a:endParaRPr lang="ru-RU" sz="16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1" name="Прямоугольник: скругленные углы 20"/>
          <p:cNvSpPr/>
          <p:nvPr/>
        </p:nvSpPr>
        <p:spPr>
          <a:xfrm>
            <a:off x="4239304" y="1412924"/>
            <a:ext cx="1454150" cy="565134"/>
          </a:xfrm>
          <a:prstGeom prst="roundRect">
            <a:avLst/>
          </a:prstGeom>
          <a:solidFill>
            <a:srgbClr val="003B5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3925773" y="1526214"/>
            <a:ext cx="20812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0" i="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1965-1980</a:t>
            </a:r>
            <a:endParaRPr lang="ru-RU" sz="16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3" name="Прямоугольник: скругленные углы 22"/>
          <p:cNvSpPr/>
          <p:nvPr/>
        </p:nvSpPr>
        <p:spPr>
          <a:xfrm>
            <a:off x="6135138" y="1412924"/>
            <a:ext cx="1454150" cy="565134"/>
          </a:xfrm>
          <a:prstGeom prst="roundRect">
            <a:avLst/>
          </a:prstGeom>
          <a:solidFill>
            <a:srgbClr val="003B5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821607" y="1526214"/>
            <a:ext cx="20812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0" i="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1981-1996</a:t>
            </a:r>
            <a:endParaRPr lang="ru-RU" sz="1600" b="0" i="0" dirty="0">
              <a:solidFill>
                <a:schemeClr val="bg1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5" name="Прямоугольник: скругленные углы 24"/>
          <p:cNvSpPr/>
          <p:nvPr/>
        </p:nvSpPr>
        <p:spPr>
          <a:xfrm>
            <a:off x="8059076" y="1412924"/>
            <a:ext cx="1454150" cy="565134"/>
          </a:xfrm>
          <a:prstGeom prst="roundRect">
            <a:avLst/>
          </a:prstGeom>
          <a:solidFill>
            <a:srgbClr val="003B5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7745545" y="1526214"/>
            <a:ext cx="20812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0" i="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1997-2010</a:t>
            </a:r>
            <a:endParaRPr lang="ru-RU" sz="16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7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0" t="4916" r="37392" b="617"/>
          <a:stretch>
            <a:fillRect/>
          </a:stretch>
        </p:blipFill>
        <p:spPr>
          <a:xfrm>
            <a:off x="283425" y="2733093"/>
            <a:ext cx="1739744" cy="3020289"/>
          </a:xfrm>
          <a:custGeom>
            <a:avLst/>
            <a:gdLst>
              <a:gd name="connsiteX0" fmla="*/ 869872 w 1739744"/>
              <a:gd name="connsiteY0" fmla="*/ 0 h 3020289"/>
              <a:gd name="connsiteX1" fmla="*/ 1739744 w 1739744"/>
              <a:gd name="connsiteY1" fmla="*/ 869872 h 3020289"/>
              <a:gd name="connsiteX2" fmla="*/ 1739744 w 1739744"/>
              <a:gd name="connsiteY2" fmla="*/ 2150417 h 3020289"/>
              <a:gd name="connsiteX3" fmla="*/ 869872 w 1739744"/>
              <a:gd name="connsiteY3" fmla="*/ 3020289 h 3020289"/>
              <a:gd name="connsiteX4" fmla="*/ 0 w 1739744"/>
              <a:gd name="connsiteY4" fmla="*/ 2150417 h 3020289"/>
              <a:gd name="connsiteX5" fmla="*/ 0 w 1739744"/>
              <a:gd name="connsiteY5" fmla="*/ 869872 h 3020289"/>
              <a:gd name="connsiteX6" fmla="*/ 869872 w 1739744"/>
              <a:gd name="connsiteY6" fmla="*/ 0 h 3020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39744" h="3020289">
                <a:moveTo>
                  <a:pt x="869872" y="0"/>
                </a:moveTo>
                <a:cubicBezTo>
                  <a:pt x="1350289" y="0"/>
                  <a:pt x="1739744" y="389455"/>
                  <a:pt x="1739744" y="869872"/>
                </a:cubicBezTo>
                <a:lnTo>
                  <a:pt x="1739744" y="2150417"/>
                </a:lnTo>
                <a:cubicBezTo>
                  <a:pt x="1739744" y="2630834"/>
                  <a:pt x="1350289" y="3020289"/>
                  <a:pt x="869872" y="3020289"/>
                </a:cubicBezTo>
                <a:cubicBezTo>
                  <a:pt x="389455" y="3020289"/>
                  <a:pt x="0" y="2630834"/>
                  <a:pt x="0" y="2150417"/>
                </a:cubicBezTo>
                <a:lnTo>
                  <a:pt x="0" y="869872"/>
                </a:lnTo>
                <a:cubicBezTo>
                  <a:pt x="0" y="389455"/>
                  <a:pt x="389455" y="0"/>
                  <a:pt x="869872" y="0"/>
                </a:cubicBezTo>
                <a:close/>
              </a:path>
            </a:pathLst>
          </a:custGeom>
        </p:spPr>
      </p:pic>
      <p:cxnSp>
        <p:nvCxnSpPr>
          <p:cNvPr id="29" name="Прямая соединительная линия 28"/>
          <p:cNvCxnSpPr/>
          <p:nvPr/>
        </p:nvCxnSpPr>
        <p:spPr>
          <a:xfrm>
            <a:off x="1157243" y="2051050"/>
            <a:ext cx="0" cy="139700"/>
          </a:xfrm>
          <a:prstGeom prst="line">
            <a:avLst/>
          </a:prstGeom>
          <a:ln w="28575">
            <a:solidFill>
              <a:srgbClr val="003B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-297667" y="2198434"/>
            <a:ext cx="2927327" cy="52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ts val="1725"/>
              </a:lnSpc>
              <a:spcAft>
                <a:spcPts val="1500"/>
              </a:spcAft>
              <a:buNone/>
            </a:pPr>
            <a:r>
              <a:rPr lang="ru-RU" b="1" dirty="0">
                <a:solidFill>
                  <a:srgbClr val="003B59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Молчаливое</a:t>
            </a:r>
            <a:br>
              <a:rPr lang="ru-RU" b="1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ru-RU" b="1" dirty="0">
                <a:solidFill>
                  <a:srgbClr val="003B59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поколение</a:t>
            </a:r>
            <a:endParaRPr lang="ru-RU" b="1" dirty="0">
              <a:solidFill>
                <a:srgbClr val="003B59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3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7" r="34665"/>
          <a:stretch>
            <a:fillRect/>
          </a:stretch>
        </p:blipFill>
        <p:spPr>
          <a:xfrm>
            <a:off x="2188413" y="2733093"/>
            <a:ext cx="1739744" cy="3020289"/>
          </a:xfrm>
          <a:custGeom>
            <a:avLst/>
            <a:gdLst>
              <a:gd name="connsiteX0" fmla="*/ 869872 w 1739744"/>
              <a:gd name="connsiteY0" fmla="*/ 0 h 3020289"/>
              <a:gd name="connsiteX1" fmla="*/ 1739744 w 1739744"/>
              <a:gd name="connsiteY1" fmla="*/ 869872 h 3020289"/>
              <a:gd name="connsiteX2" fmla="*/ 1739744 w 1739744"/>
              <a:gd name="connsiteY2" fmla="*/ 2150417 h 3020289"/>
              <a:gd name="connsiteX3" fmla="*/ 869872 w 1739744"/>
              <a:gd name="connsiteY3" fmla="*/ 3020289 h 3020289"/>
              <a:gd name="connsiteX4" fmla="*/ 0 w 1739744"/>
              <a:gd name="connsiteY4" fmla="*/ 2150417 h 3020289"/>
              <a:gd name="connsiteX5" fmla="*/ 0 w 1739744"/>
              <a:gd name="connsiteY5" fmla="*/ 869872 h 3020289"/>
              <a:gd name="connsiteX6" fmla="*/ 869872 w 1739744"/>
              <a:gd name="connsiteY6" fmla="*/ 0 h 3020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39744" h="3020289">
                <a:moveTo>
                  <a:pt x="869872" y="0"/>
                </a:moveTo>
                <a:cubicBezTo>
                  <a:pt x="1350289" y="0"/>
                  <a:pt x="1739744" y="389455"/>
                  <a:pt x="1739744" y="869872"/>
                </a:cubicBezTo>
                <a:lnTo>
                  <a:pt x="1739744" y="2150417"/>
                </a:lnTo>
                <a:cubicBezTo>
                  <a:pt x="1739744" y="2630834"/>
                  <a:pt x="1350289" y="3020289"/>
                  <a:pt x="869872" y="3020289"/>
                </a:cubicBezTo>
                <a:cubicBezTo>
                  <a:pt x="389455" y="3020289"/>
                  <a:pt x="0" y="2630834"/>
                  <a:pt x="0" y="2150417"/>
                </a:cubicBezTo>
                <a:lnTo>
                  <a:pt x="0" y="869872"/>
                </a:lnTo>
                <a:cubicBezTo>
                  <a:pt x="0" y="389455"/>
                  <a:pt x="389455" y="0"/>
                  <a:pt x="869872" y="0"/>
                </a:cubicBezTo>
                <a:close/>
              </a:path>
            </a:pathLst>
          </a:custGeom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3062231" y="2051050"/>
            <a:ext cx="0" cy="139700"/>
          </a:xfrm>
          <a:prstGeom prst="line">
            <a:avLst/>
          </a:prstGeom>
          <a:ln w="28575">
            <a:solidFill>
              <a:srgbClr val="003B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594622" y="2253476"/>
            <a:ext cx="2927327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ts val="1725"/>
              </a:lnSpc>
              <a:spcAft>
                <a:spcPts val="1500"/>
              </a:spcAft>
              <a:buNone/>
            </a:pPr>
            <a:r>
              <a:rPr lang="ru-RU" b="1" dirty="0">
                <a:solidFill>
                  <a:srgbClr val="003B59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Бэби-бумеры</a:t>
            </a:r>
            <a:endParaRPr lang="ru-RU" b="1" dirty="0">
              <a:solidFill>
                <a:srgbClr val="003B59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6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41" r="5905"/>
          <a:stretch>
            <a:fillRect/>
          </a:stretch>
        </p:blipFill>
        <p:spPr>
          <a:xfrm>
            <a:off x="4088404" y="2726784"/>
            <a:ext cx="1739744" cy="3020289"/>
          </a:xfrm>
          <a:custGeom>
            <a:avLst/>
            <a:gdLst>
              <a:gd name="connsiteX0" fmla="*/ 869872 w 1739744"/>
              <a:gd name="connsiteY0" fmla="*/ 0 h 3020289"/>
              <a:gd name="connsiteX1" fmla="*/ 1739744 w 1739744"/>
              <a:gd name="connsiteY1" fmla="*/ 869872 h 3020289"/>
              <a:gd name="connsiteX2" fmla="*/ 1739744 w 1739744"/>
              <a:gd name="connsiteY2" fmla="*/ 2150417 h 3020289"/>
              <a:gd name="connsiteX3" fmla="*/ 869872 w 1739744"/>
              <a:gd name="connsiteY3" fmla="*/ 3020289 h 3020289"/>
              <a:gd name="connsiteX4" fmla="*/ 0 w 1739744"/>
              <a:gd name="connsiteY4" fmla="*/ 2150417 h 3020289"/>
              <a:gd name="connsiteX5" fmla="*/ 0 w 1739744"/>
              <a:gd name="connsiteY5" fmla="*/ 869872 h 3020289"/>
              <a:gd name="connsiteX6" fmla="*/ 869872 w 1739744"/>
              <a:gd name="connsiteY6" fmla="*/ 0 h 3020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39744" h="3020289">
                <a:moveTo>
                  <a:pt x="869872" y="0"/>
                </a:moveTo>
                <a:cubicBezTo>
                  <a:pt x="1350289" y="0"/>
                  <a:pt x="1739744" y="389455"/>
                  <a:pt x="1739744" y="869872"/>
                </a:cubicBezTo>
                <a:lnTo>
                  <a:pt x="1739744" y="2150417"/>
                </a:lnTo>
                <a:cubicBezTo>
                  <a:pt x="1739744" y="2630834"/>
                  <a:pt x="1350289" y="3020289"/>
                  <a:pt x="869872" y="3020289"/>
                </a:cubicBezTo>
                <a:cubicBezTo>
                  <a:pt x="389455" y="3020289"/>
                  <a:pt x="0" y="2630834"/>
                  <a:pt x="0" y="2150417"/>
                </a:cubicBezTo>
                <a:lnTo>
                  <a:pt x="0" y="869872"/>
                </a:lnTo>
                <a:cubicBezTo>
                  <a:pt x="0" y="389455"/>
                  <a:pt x="389455" y="0"/>
                  <a:pt x="869872" y="0"/>
                </a:cubicBezTo>
                <a:close/>
              </a:path>
            </a:pathLst>
          </a:custGeom>
        </p:spPr>
      </p:pic>
      <p:cxnSp>
        <p:nvCxnSpPr>
          <p:cNvPr id="37" name="Прямая соединительная линия 36"/>
          <p:cNvCxnSpPr/>
          <p:nvPr/>
        </p:nvCxnSpPr>
        <p:spPr>
          <a:xfrm>
            <a:off x="4962222" y="2044741"/>
            <a:ext cx="0" cy="139700"/>
          </a:xfrm>
          <a:prstGeom prst="line">
            <a:avLst/>
          </a:prstGeom>
          <a:ln w="28575">
            <a:solidFill>
              <a:srgbClr val="003B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494613" y="2247167"/>
            <a:ext cx="2927327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ts val="1725"/>
              </a:lnSpc>
              <a:spcAft>
                <a:spcPts val="1500"/>
              </a:spcAft>
              <a:buNone/>
            </a:pPr>
            <a:r>
              <a:rPr lang="ru-RU" b="1" dirty="0">
                <a:solidFill>
                  <a:srgbClr val="003B59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Поколение </a:t>
            </a:r>
            <a:r>
              <a:rPr lang="ru-RU" b="1" dirty="0">
                <a:solidFill>
                  <a:srgbClr val="CA2324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Х</a:t>
            </a:r>
            <a:endParaRPr lang="ru-RU" b="1" dirty="0">
              <a:solidFill>
                <a:srgbClr val="CA2324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5" t="481" r="40513" b="-481"/>
          <a:stretch>
            <a:fillRect/>
          </a:stretch>
        </p:blipFill>
        <p:spPr>
          <a:xfrm>
            <a:off x="5985473" y="2726784"/>
            <a:ext cx="1739744" cy="3020289"/>
          </a:xfrm>
          <a:custGeom>
            <a:avLst/>
            <a:gdLst>
              <a:gd name="connsiteX0" fmla="*/ 869872 w 1739744"/>
              <a:gd name="connsiteY0" fmla="*/ 0 h 3020289"/>
              <a:gd name="connsiteX1" fmla="*/ 1739744 w 1739744"/>
              <a:gd name="connsiteY1" fmla="*/ 869872 h 3020289"/>
              <a:gd name="connsiteX2" fmla="*/ 1739744 w 1739744"/>
              <a:gd name="connsiteY2" fmla="*/ 2150417 h 3020289"/>
              <a:gd name="connsiteX3" fmla="*/ 869872 w 1739744"/>
              <a:gd name="connsiteY3" fmla="*/ 3020289 h 3020289"/>
              <a:gd name="connsiteX4" fmla="*/ 0 w 1739744"/>
              <a:gd name="connsiteY4" fmla="*/ 2150417 h 3020289"/>
              <a:gd name="connsiteX5" fmla="*/ 0 w 1739744"/>
              <a:gd name="connsiteY5" fmla="*/ 869872 h 3020289"/>
              <a:gd name="connsiteX6" fmla="*/ 869872 w 1739744"/>
              <a:gd name="connsiteY6" fmla="*/ 0 h 3020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39744" h="3020289">
                <a:moveTo>
                  <a:pt x="869872" y="0"/>
                </a:moveTo>
                <a:cubicBezTo>
                  <a:pt x="1350289" y="0"/>
                  <a:pt x="1739744" y="389455"/>
                  <a:pt x="1739744" y="869872"/>
                </a:cubicBezTo>
                <a:lnTo>
                  <a:pt x="1739744" y="2150417"/>
                </a:lnTo>
                <a:cubicBezTo>
                  <a:pt x="1739744" y="2630834"/>
                  <a:pt x="1350289" y="3020289"/>
                  <a:pt x="869872" y="3020289"/>
                </a:cubicBezTo>
                <a:cubicBezTo>
                  <a:pt x="389455" y="3020289"/>
                  <a:pt x="0" y="2630834"/>
                  <a:pt x="0" y="2150417"/>
                </a:cubicBezTo>
                <a:lnTo>
                  <a:pt x="0" y="869872"/>
                </a:lnTo>
                <a:cubicBezTo>
                  <a:pt x="0" y="389455"/>
                  <a:pt x="389455" y="0"/>
                  <a:pt x="869872" y="0"/>
                </a:cubicBezTo>
                <a:close/>
              </a:path>
            </a:pathLst>
          </a:custGeom>
        </p:spPr>
      </p:pic>
      <p:cxnSp>
        <p:nvCxnSpPr>
          <p:cNvPr id="40" name="Прямая соединительная линия 39"/>
          <p:cNvCxnSpPr/>
          <p:nvPr/>
        </p:nvCxnSpPr>
        <p:spPr>
          <a:xfrm>
            <a:off x="6859291" y="2044741"/>
            <a:ext cx="0" cy="139700"/>
          </a:xfrm>
          <a:prstGeom prst="line">
            <a:avLst/>
          </a:prstGeom>
          <a:ln w="28575">
            <a:solidFill>
              <a:srgbClr val="003B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391681" y="2248006"/>
            <a:ext cx="2927327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ts val="1725"/>
              </a:lnSpc>
              <a:spcAft>
                <a:spcPts val="1500"/>
              </a:spcAft>
              <a:buNone/>
            </a:pPr>
            <a:r>
              <a:rPr lang="ru-RU" b="1" dirty="0">
                <a:solidFill>
                  <a:srgbClr val="003B59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Миллениалы (</a:t>
            </a:r>
            <a:r>
              <a:rPr lang="en-US" b="1" dirty="0">
                <a:solidFill>
                  <a:srgbClr val="CA2324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</a:t>
            </a:r>
            <a:r>
              <a:rPr lang="en-US" b="1" dirty="0">
                <a:solidFill>
                  <a:srgbClr val="003B59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</a:t>
            </a:r>
            <a:endParaRPr lang="ru-RU" b="1" dirty="0">
              <a:solidFill>
                <a:srgbClr val="003B59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2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21" t="28" r="11877" b="-28"/>
          <a:stretch>
            <a:fillRect/>
          </a:stretch>
        </p:blipFill>
        <p:spPr>
          <a:xfrm>
            <a:off x="7902819" y="2733093"/>
            <a:ext cx="1739744" cy="3020289"/>
          </a:xfrm>
          <a:custGeom>
            <a:avLst/>
            <a:gdLst>
              <a:gd name="connsiteX0" fmla="*/ 869872 w 1739744"/>
              <a:gd name="connsiteY0" fmla="*/ 0 h 3020289"/>
              <a:gd name="connsiteX1" fmla="*/ 1739744 w 1739744"/>
              <a:gd name="connsiteY1" fmla="*/ 869872 h 3020289"/>
              <a:gd name="connsiteX2" fmla="*/ 1739744 w 1739744"/>
              <a:gd name="connsiteY2" fmla="*/ 2150417 h 3020289"/>
              <a:gd name="connsiteX3" fmla="*/ 869872 w 1739744"/>
              <a:gd name="connsiteY3" fmla="*/ 3020289 h 3020289"/>
              <a:gd name="connsiteX4" fmla="*/ 0 w 1739744"/>
              <a:gd name="connsiteY4" fmla="*/ 2150417 h 3020289"/>
              <a:gd name="connsiteX5" fmla="*/ 0 w 1739744"/>
              <a:gd name="connsiteY5" fmla="*/ 869872 h 3020289"/>
              <a:gd name="connsiteX6" fmla="*/ 869872 w 1739744"/>
              <a:gd name="connsiteY6" fmla="*/ 0 h 3020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39744" h="3020289">
                <a:moveTo>
                  <a:pt x="869872" y="0"/>
                </a:moveTo>
                <a:cubicBezTo>
                  <a:pt x="1350289" y="0"/>
                  <a:pt x="1739744" y="389455"/>
                  <a:pt x="1739744" y="869872"/>
                </a:cubicBezTo>
                <a:lnTo>
                  <a:pt x="1739744" y="2150417"/>
                </a:lnTo>
                <a:cubicBezTo>
                  <a:pt x="1739744" y="2630834"/>
                  <a:pt x="1350289" y="3020289"/>
                  <a:pt x="869872" y="3020289"/>
                </a:cubicBezTo>
                <a:cubicBezTo>
                  <a:pt x="389455" y="3020289"/>
                  <a:pt x="0" y="2630834"/>
                  <a:pt x="0" y="2150417"/>
                </a:cubicBezTo>
                <a:lnTo>
                  <a:pt x="0" y="869872"/>
                </a:lnTo>
                <a:cubicBezTo>
                  <a:pt x="0" y="389455"/>
                  <a:pt x="389455" y="0"/>
                  <a:pt x="869872" y="0"/>
                </a:cubicBezTo>
                <a:close/>
              </a:path>
            </a:pathLst>
          </a:custGeom>
        </p:spPr>
      </p:pic>
      <p:cxnSp>
        <p:nvCxnSpPr>
          <p:cNvPr id="43" name="Прямая соединительная линия 42"/>
          <p:cNvCxnSpPr/>
          <p:nvPr/>
        </p:nvCxnSpPr>
        <p:spPr>
          <a:xfrm>
            <a:off x="8776637" y="2051050"/>
            <a:ext cx="0" cy="139700"/>
          </a:xfrm>
          <a:prstGeom prst="line">
            <a:avLst/>
          </a:prstGeom>
          <a:ln w="28575">
            <a:solidFill>
              <a:srgbClr val="003B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309027" y="2253476"/>
            <a:ext cx="2927327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ts val="1725"/>
              </a:lnSpc>
              <a:spcAft>
                <a:spcPts val="1500"/>
              </a:spcAft>
              <a:buNone/>
            </a:pPr>
            <a:r>
              <a:rPr lang="ru-RU" b="1" dirty="0">
                <a:solidFill>
                  <a:srgbClr val="003B59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Зумеры</a:t>
            </a:r>
            <a:r>
              <a:rPr lang="en-US" b="1" dirty="0">
                <a:solidFill>
                  <a:srgbClr val="003B59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</a:t>
            </a:r>
            <a:r>
              <a:rPr lang="en-US" b="1" dirty="0">
                <a:solidFill>
                  <a:srgbClr val="CA2324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</a:t>
            </a:r>
            <a:r>
              <a:rPr lang="en-US" b="1" dirty="0">
                <a:solidFill>
                  <a:srgbClr val="003B59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</a:t>
            </a:r>
            <a:endParaRPr lang="ru-RU" b="1" dirty="0">
              <a:solidFill>
                <a:srgbClr val="003B59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1" name="Прямоугольник: скругленные углы 50"/>
          <p:cNvSpPr/>
          <p:nvPr/>
        </p:nvSpPr>
        <p:spPr>
          <a:xfrm>
            <a:off x="9969858" y="1412924"/>
            <a:ext cx="1454150" cy="565134"/>
          </a:xfrm>
          <a:prstGeom prst="roundRect">
            <a:avLst/>
          </a:prstGeom>
          <a:solidFill>
            <a:srgbClr val="003B5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TextBox 51"/>
          <p:cNvSpPr txBox="1"/>
          <p:nvPr/>
        </p:nvSpPr>
        <p:spPr>
          <a:xfrm>
            <a:off x="9656327" y="1526214"/>
            <a:ext cx="20812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0" i="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1997-2010</a:t>
            </a:r>
            <a:endParaRPr lang="ru-RU" sz="16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3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0" t="209" r="29818" b="-209"/>
          <a:stretch>
            <a:fillRect/>
          </a:stretch>
        </p:blipFill>
        <p:spPr>
          <a:xfrm>
            <a:off x="9813601" y="2733093"/>
            <a:ext cx="1739744" cy="3020289"/>
          </a:xfrm>
          <a:custGeom>
            <a:avLst/>
            <a:gdLst>
              <a:gd name="connsiteX0" fmla="*/ 869872 w 1739744"/>
              <a:gd name="connsiteY0" fmla="*/ 0 h 3020289"/>
              <a:gd name="connsiteX1" fmla="*/ 1739744 w 1739744"/>
              <a:gd name="connsiteY1" fmla="*/ 869872 h 3020289"/>
              <a:gd name="connsiteX2" fmla="*/ 1739744 w 1739744"/>
              <a:gd name="connsiteY2" fmla="*/ 2150417 h 3020289"/>
              <a:gd name="connsiteX3" fmla="*/ 869872 w 1739744"/>
              <a:gd name="connsiteY3" fmla="*/ 3020289 h 3020289"/>
              <a:gd name="connsiteX4" fmla="*/ 0 w 1739744"/>
              <a:gd name="connsiteY4" fmla="*/ 2150417 h 3020289"/>
              <a:gd name="connsiteX5" fmla="*/ 0 w 1739744"/>
              <a:gd name="connsiteY5" fmla="*/ 869872 h 3020289"/>
              <a:gd name="connsiteX6" fmla="*/ 869872 w 1739744"/>
              <a:gd name="connsiteY6" fmla="*/ 0 h 3020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39744" h="3020289">
                <a:moveTo>
                  <a:pt x="869872" y="0"/>
                </a:moveTo>
                <a:cubicBezTo>
                  <a:pt x="1350289" y="0"/>
                  <a:pt x="1739744" y="389455"/>
                  <a:pt x="1739744" y="869872"/>
                </a:cubicBezTo>
                <a:lnTo>
                  <a:pt x="1739744" y="2150417"/>
                </a:lnTo>
                <a:cubicBezTo>
                  <a:pt x="1739744" y="2630834"/>
                  <a:pt x="1350289" y="3020289"/>
                  <a:pt x="869872" y="3020289"/>
                </a:cubicBezTo>
                <a:cubicBezTo>
                  <a:pt x="389455" y="3020289"/>
                  <a:pt x="0" y="2630834"/>
                  <a:pt x="0" y="2150417"/>
                </a:cubicBezTo>
                <a:lnTo>
                  <a:pt x="0" y="869872"/>
                </a:lnTo>
                <a:cubicBezTo>
                  <a:pt x="0" y="389455"/>
                  <a:pt x="389455" y="0"/>
                  <a:pt x="869872" y="0"/>
                </a:cubicBezTo>
                <a:close/>
              </a:path>
            </a:pathLst>
          </a:custGeom>
        </p:spPr>
      </p:pic>
      <p:cxnSp>
        <p:nvCxnSpPr>
          <p:cNvPr id="54" name="Прямая соединительная линия 53"/>
          <p:cNvCxnSpPr/>
          <p:nvPr/>
        </p:nvCxnSpPr>
        <p:spPr>
          <a:xfrm>
            <a:off x="10687419" y="2051050"/>
            <a:ext cx="0" cy="139700"/>
          </a:xfrm>
          <a:prstGeom prst="line">
            <a:avLst/>
          </a:prstGeom>
          <a:ln w="28575">
            <a:solidFill>
              <a:srgbClr val="003B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9233077" y="2251371"/>
            <a:ext cx="2927327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ts val="1725"/>
              </a:lnSpc>
              <a:spcAft>
                <a:spcPts val="1500"/>
              </a:spcAft>
              <a:buNone/>
            </a:pPr>
            <a:r>
              <a:rPr lang="ru-RU" b="1" dirty="0">
                <a:solidFill>
                  <a:srgbClr val="003B59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Альфа</a:t>
            </a:r>
            <a:endParaRPr lang="ru-RU" b="1" dirty="0">
              <a:solidFill>
                <a:srgbClr val="003B59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441085" y="5859821"/>
            <a:ext cx="10422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Свобода</a:t>
            </a:r>
            <a:endParaRPr lang="ru-RU" sz="16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Престиж</a:t>
            </a:r>
            <a:b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Карьера</a:t>
            </a:r>
            <a:endParaRPr lang="ru-RU" sz="16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269743" y="5840919"/>
            <a:ext cx="11849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Оптимизм</a:t>
            </a:r>
            <a:endParaRPr lang="ru-RU" sz="16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Общение</a:t>
            </a:r>
            <a:endParaRPr lang="ru-RU" sz="16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Качество</a:t>
            </a:r>
            <a:endParaRPr lang="ru-RU" sz="16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871477" y="5859820"/>
            <a:ext cx="18293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Технологичность</a:t>
            </a:r>
            <a:endParaRPr lang="ru-RU" sz="16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Созидание</a:t>
            </a:r>
            <a:endParaRPr lang="ru-RU" sz="16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Прагматизм</a:t>
            </a:r>
            <a:endParaRPr lang="ru-RU" sz="16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9" name="Прямоугольник: скругленные углы 58"/>
          <p:cNvSpPr/>
          <p:nvPr/>
        </p:nvSpPr>
        <p:spPr>
          <a:xfrm>
            <a:off x="4441085" y="5859821"/>
            <a:ext cx="1042273" cy="830997"/>
          </a:xfrm>
          <a:prstGeom prst="roundRect">
            <a:avLst/>
          </a:prstGeom>
          <a:noFill/>
          <a:ln>
            <a:solidFill>
              <a:srgbClr val="CA23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: скругленные углы 59"/>
          <p:cNvSpPr/>
          <p:nvPr/>
        </p:nvSpPr>
        <p:spPr>
          <a:xfrm>
            <a:off x="6269743" y="5842968"/>
            <a:ext cx="1184940" cy="830997"/>
          </a:xfrm>
          <a:prstGeom prst="roundRect">
            <a:avLst/>
          </a:prstGeom>
          <a:noFill/>
          <a:ln>
            <a:solidFill>
              <a:srgbClr val="CA23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: скругленные углы 60"/>
          <p:cNvSpPr/>
          <p:nvPr/>
        </p:nvSpPr>
        <p:spPr>
          <a:xfrm>
            <a:off x="7902819" y="5859820"/>
            <a:ext cx="1753508" cy="830997"/>
          </a:xfrm>
          <a:prstGeom prst="roundRect">
            <a:avLst/>
          </a:prstGeom>
          <a:noFill/>
          <a:ln>
            <a:solidFill>
              <a:srgbClr val="CA23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2698">
            <a:off x="6671312" y="1989889"/>
            <a:ext cx="5234739" cy="311467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" r="2921"/>
          <a:stretch>
            <a:fillRect/>
          </a:stretch>
        </p:blipFill>
        <p:spPr>
          <a:xfrm>
            <a:off x="7441019" y="2209801"/>
            <a:ext cx="3630493" cy="25717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77"/>
          <a:stretch>
            <a:fillRect/>
          </a:stretch>
        </p:blipFill>
        <p:spPr>
          <a:xfrm>
            <a:off x="10947663" y="133062"/>
            <a:ext cx="1403902" cy="5729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395534" y="1033106"/>
            <a:ext cx="64280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003B59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Рабочие инструменты </a:t>
            </a:r>
            <a:r>
              <a:rPr lang="ru-RU" sz="3200" dirty="0">
                <a:solidFill>
                  <a:srgbClr val="CA2324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мотивации молодёжи</a:t>
            </a:r>
            <a:endParaRPr lang="ru-RU" sz="3200" dirty="0">
              <a:solidFill>
                <a:srgbClr val="CA2324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3786" y="2192875"/>
            <a:ext cx="6283324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Лидерские программы </a:t>
            </a:r>
            <a: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– крутые старты и проекты </a:t>
            </a:r>
            <a:b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 публичной презентацией.</a:t>
            </a:r>
            <a:endParaRPr lang="ru-RU" sz="16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Грантовые проекты </a:t>
            </a:r>
            <a: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– за 4 года 76 проектов на сумму – 22,630 млн. руб. из средств ЦК Профсоюза и почти 50 млн. руб. привлечённых средств.</a:t>
            </a:r>
            <a:endParaRPr lang="ru-RU" sz="16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Обучение</a:t>
            </a:r>
            <a: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работе с нейросетями – более 500 молодых </a:t>
            </a:r>
            <a:r>
              <a:rPr lang="ru-RU" sz="1600" dirty="0" err="1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профактивистов</a:t>
            </a:r>
            <a: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из всех ФО.</a:t>
            </a:r>
            <a:endParaRPr lang="ru-RU" sz="16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Конкурсы</a:t>
            </a:r>
            <a: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лидеров и молодёжных советов.</a:t>
            </a:r>
            <a:endParaRPr lang="ru-RU" sz="16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Фестиваль</a:t>
            </a:r>
            <a: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патриотической песни – почти 100 тысяч просмотров! </a:t>
            </a:r>
            <a:endParaRPr lang="ru-RU" sz="16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Конкурс</a:t>
            </a:r>
            <a: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стихов с «Медицинской газетой» - книга </a:t>
            </a:r>
            <a:b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«Давайте жить!» разошлась тиражом 12 тыс. экземпляров. </a:t>
            </a:r>
            <a:endParaRPr lang="ru-RU" sz="16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77"/>
          <a:stretch>
            <a:fillRect/>
          </a:stretch>
        </p:blipFill>
        <p:spPr>
          <a:xfrm>
            <a:off x="10947663" y="133062"/>
            <a:ext cx="1403902" cy="5729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9200" y="239731"/>
            <a:ext cx="103251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3B59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Лидерские программы – </a:t>
            </a:r>
            <a:br>
              <a:rPr lang="ru-RU" sz="2800" dirty="0">
                <a:solidFill>
                  <a:srgbClr val="003B59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</a:br>
            <a:r>
              <a:rPr lang="ru-RU" sz="2800" dirty="0">
                <a:solidFill>
                  <a:srgbClr val="003B59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публичная защита своих проектов молодыми лидерами! </a:t>
            </a:r>
            <a:endParaRPr lang="ru-RU" sz="2800" dirty="0">
              <a:solidFill>
                <a:srgbClr val="003B59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0088" y="1290230"/>
            <a:ext cx="5002212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«PRO СТО» </a:t>
            </a:r>
            <a:br>
              <a:rPr lang="ru-RU" sz="1600" b="1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(проект заведующего поликлиникой №2 г. Клин Андрея Чернова)</a:t>
            </a:r>
            <a:b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ru-RU" sz="16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Главная идея: </a:t>
            </a:r>
            <a: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коллектив сильнее, когда все в Профсоюзе.</a:t>
            </a:r>
            <a:endParaRPr lang="ru-RU" sz="16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Использованы простые шаги: </a:t>
            </a:r>
            <a: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личный пример, открытые ответы на вопросы, информирование и совместные выезды.</a:t>
            </a:r>
            <a:endParaRPr lang="ru-RU" sz="16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За месяц членство </a:t>
            </a:r>
            <a:r>
              <a:rPr lang="ru-RU" sz="1600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выросло</a:t>
            </a:r>
            <a: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с 50% до 100%.</a:t>
            </a:r>
            <a:endParaRPr lang="ru-RU" sz="16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ru-RU" sz="16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16626" y="1290230"/>
            <a:ext cx="6175374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«Профсоюзный десант» </a:t>
            </a:r>
            <a:endParaRPr lang="ru-RU" sz="2800" b="1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(проект зампредседателя молодежного совета Приморской организации Профсоюза Вячеслава Гнездилова)</a:t>
            </a:r>
            <a:endParaRPr lang="ru-RU" sz="16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ru-RU" sz="16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Мобильная команда активистов </a:t>
            </a:r>
            <a:r>
              <a:rPr lang="ru-RU" sz="1600" b="1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выезжает</a:t>
            </a:r>
            <a: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в учреждения.</a:t>
            </a:r>
            <a:endParaRPr lang="ru-RU" sz="16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Помогает</a:t>
            </a:r>
            <a: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первичкам, консультирует, рассказывает о льготах и гарантиях.</a:t>
            </a:r>
            <a:endParaRPr lang="ru-RU" sz="16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Формат «с колес» востребован: </a:t>
            </a:r>
            <a: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заявки приходят заранее, эффект — сразу.</a:t>
            </a:r>
            <a:endParaRPr lang="ru-RU" sz="16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551" y="4275663"/>
            <a:ext cx="2992017" cy="1685834"/>
          </a:xfrm>
          <a:prstGeom prst="rect">
            <a:avLst/>
          </a:prstGeom>
          <a:ln w="19050">
            <a:noFill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468" y="4275663"/>
            <a:ext cx="3056022" cy="1685358"/>
          </a:xfrm>
          <a:prstGeom prst="rect">
            <a:avLst/>
          </a:prstGeom>
          <a:ln w="19050">
            <a:noFill/>
          </a:ln>
        </p:spPr>
      </p:pic>
      <p:sp>
        <p:nvSpPr>
          <p:cNvPr id="20" name="Прямоугольник 19"/>
          <p:cNvSpPr/>
          <p:nvPr/>
        </p:nvSpPr>
        <p:spPr>
          <a:xfrm>
            <a:off x="1577340" y="4206240"/>
            <a:ext cx="3116580" cy="1813560"/>
          </a:xfrm>
          <a:prstGeom prst="rect">
            <a:avLst/>
          </a:prstGeom>
          <a:noFill/>
          <a:ln w="19050">
            <a:solidFill>
              <a:srgbClr val="CA23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7368862" y="4206240"/>
            <a:ext cx="3176587" cy="1813560"/>
          </a:xfrm>
          <a:prstGeom prst="rect">
            <a:avLst/>
          </a:prstGeom>
          <a:noFill/>
          <a:ln w="19050">
            <a:solidFill>
              <a:srgbClr val="CA23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2273617" y="6160690"/>
            <a:ext cx="76447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Личный контакт и доверие привлекают в Профсоюз</a:t>
            </a:r>
            <a:endParaRPr lang="ru-RU" b="1" dirty="0">
              <a:solidFill>
                <a:srgbClr val="CA232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/>
          <p:nvPr/>
        </p:nvSpPr>
        <p:spPr>
          <a:xfrm>
            <a:off x="1363980" y="327978"/>
            <a:ext cx="9646920" cy="5254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200" dirty="0">
                <a:solidFill>
                  <a:srgbClr val="003B59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Система поощрений через грантовые проекты </a:t>
            </a:r>
            <a:endParaRPr lang="ru-RU" sz="3200" dirty="0">
              <a:solidFill>
                <a:srgbClr val="003B59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47459" y="1157002"/>
            <a:ext cx="5701787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«</a:t>
            </a:r>
            <a:r>
              <a:rPr lang="ru-RU" sz="2800" b="1" dirty="0" err="1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Профстимул</a:t>
            </a:r>
            <a:r>
              <a:rPr lang="ru-RU" sz="2800" b="1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» </a:t>
            </a:r>
            <a:br>
              <a:rPr lang="ru-RU" b="1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Московская областная организация Профсоюза – </a:t>
            </a:r>
            <a:b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рост профсоюзного членства с 62 до 70%:</a:t>
            </a:r>
            <a:endParaRPr lang="ru-RU" sz="16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ru-RU" sz="16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Онлайн-платформа для молодых профсоюзных лидеров.</a:t>
            </a:r>
            <a:endParaRPr lang="ru-RU" sz="16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За участие и организацию мероприятий начисляются баллы.</a:t>
            </a:r>
            <a:endParaRPr lang="ru-RU" sz="16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Формируется рейтинг активности, который влияет на поощрения: стипендии, награды, участие в форумах.</a:t>
            </a:r>
            <a:endParaRPr lang="ru-RU" sz="16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0080" y="1213302"/>
            <a:ext cx="457962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2800" b="1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«</a:t>
            </a:r>
            <a:r>
              <a:rPr lang="ru-RU" sz="2800" b="1" dirty="0" err="1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Профпасс</a:t>
            </a:r>
            <a:r>
              <a:rPr lang="ru-RU" sz="2800" b="1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» </a:t>
            </a:r>
            <a:br>
              <a:rPr lang="ru-RU" sz="1800" b="1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Башкирский ГМУ – </a:t>
            </a:r>
            <a:b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рост профсоюзного членства с 60 до 87%:</a:t>
            </a:r>
            <a:endParaRPr lang="ru-RU" sz="16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sz="16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Каждый студент получает баллы (</a:t>
            </a:r>
            <a:r>
              <a:rPr lang="ru-RU" sz="1600" dirty="0" err="1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профкоины</a:t>
            </a:r>
            <a: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 за участие в жизни Профсоюза.</a:t>
            </a:r>
            <a:endParaRPr lang="ru-RU" sz="16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3B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Баллы можно обменять на мерч, поездки, участие в форумах.</a:t>
            </a:r>
            <a:endParaRPr lang="ru-RU" sz="1600" dirty="0">
              <a:solidFill>
                <a:srgbClr val="003B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77"/>
          <a:stretch>
            <a:fillRect/>
          </a:stretch>
        </p:blipFill>
        <p:spPr>
          <a:xfrm>
            <a:off x="10947663" y="133062"/>
            <a:ext cx="1403902" cy="5729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73" y="4042747"/>
            <a:ext cx="2233805" cy="19560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0878" y="4040435"/>
            <a:ext cx="2262070" cy="195602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381" y="4042747"/>
            <a:ext cx="3327238" cy="1956692"/>
          </a:xfrm>
          <a:prstGeom prst="rect">
            <a:avLst/>
          </a:prstGeom>
          <a:ln w="19050">
            <a:noFill/>
          </a:ln>
        </p:spPr>
      </p:pic>
      <p:sp>
        <p:nvSpPr>
          <p:cNvPr id="14" name="Прямоугольник 13"/>
          <p:cNvSpPr/>
          <p:nvPr/>
        </p:nvSpPr>
        <p:spPr>
          <a:xfrm>
            <a:off x="358139" y="3974508"/>
            <a:ext cx="4633483" cy="2087880"/>
          </a:xfrm>
          <a:prstGeom prst="rect">
            <a:avLst/>
          </a:prstGeom>
          <a:noFill/>
          <a:ln w="19050">
            <a:solidFill>
              <a:srgbClr val="CA23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7406640" y="3974508"/>
            <a:ext cx="3467100" cy="2087880"/>
          </a:xfrm>
          <a:prstGeom prst="rect">
            <a:avLst/>
          </a:prstGeom>
          <a:noFill/>
          <a:ln w="19050">
            <a:solidFill>
              <a:srgbClr val="CA23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2273617" y="6229583"/>
            <a:ext cx="76447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A23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Молодежь видит свой результат и понимает, зачем быть активным.</a:t>
            </a:r>
            <a:endParaRPr lang="ru-RU" b="1" dirty="0">
              <a:solidFill>
                <a:srgbClr val="CA232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6741</Words>
  <Application>WPS Presentation</Application>
  <PresentationFormat>Широкоэкранный</PresentationFormat>
  <Paragraphs>264</Paragraphs>
  <Slides>18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2" baseType="lpstr">
      <vt:lpstr>Arial</vt:lpstr>
      <vt:lpstr>SimSun</vt:lpstr>
      <vt:lpstr>Wingdings</vt:lpstr>
      <vt:lpstr>Lato Heavy</vt:lpstr>
      <vt:lpstr>Lato Medium</vt:lpstr>
      <vt:lpstr>Lato</vt:lpstr>
      <vt:lpstr>Calibri</vt:lpstr>
      <vt:lpstr>Times New Roman</vt:lpstr>
      <vt:lpstr>Verdana</vt:lpstr>
      <vt:lpstr>Lato Black</vt:lpstr>
      <vt:lpstr>Microsoft YaHei</vt:lpstr>
      <vt:lpstr>Arial Unicode MS</vt:lpstr>
      <vt:lpstr>Calibri Light</vt:lpstr>
      <vt:lpstr>Тема Office</vt:lpstr>
      <vt:lpstr>PowerPoint 演示文稿</vt:lpstr>
      <vt:lpstr>PowerPoint 演示文稿</vt:lpstr>
      <vt:lpstr>PowerPoint 演示文稿</vt:lpstr>
      <vt:lpstr>Масштабное исследование  по мотивации  профчленства среди молодежи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Рафаэль Биктимиров</dc:creator>
  <cp:lastModifiedBy>Pressa</cp:lastModifiedBy>
  <cp:revision>16</cp:revision>
  <dcterms:created xsi:type="dcterms:W3CDTF">2025-10-02T05:14:00Z</dcterms:created>
  <dcterms:modified xsi:type="dcterms:W3CDTF">2025-10-09T13:13:46Z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17BD92B7E3674ED89CDED649E7719D9E_12</vt:lpwstr>
  </property>
  <property fmtid="{D5CDD505-2E9C-101B-9397-08002B2CF9AE}" pid="3" name="KSOProductBuildVer">
    <vt:lpwstr>1049-12.2.0.23131</vt:lpwstr>
  </property>
</Properties>
</file>