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6" r:id="rId2"/>
    <p:sldId id="271" r:id="rId3"/>
    <p:sldId id="272" r:id="rId4"/>
    <p:sldId id="270" r:id="rId5"/>
    <p:sldId id="267" r:id="rId6"/>
    <p:sldId id="268" r:id="rId7"/>
    <p:sldId id="269" r:id="rId8"/>
  </p:sldIdLst>
  <p:sldSz cx="20104100" cy="11309350"/>
  <p:notesSz cx="20104100" cy="11309350"/>
  <p:defaultTextStyle>
    <a:defPPr>
      <a:defRPr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2D5ABB26-0587-4C30-8999-92F81FD0307C}">
  <a:tblStyle styleId="{2D5ABB26-0587-4C30-8999-92F81FD0307C}" styleName="No Style, No Grid">
    <a:wholeTbl>
      <a:tcTxStyle>
        <a:fontRef idx="minor">
          <a:srgbClr val="000000"/>
        </a:fontRef>
        <a:schemeClr val="tx1"/>
      </a:tcTxStyle>
      <a:tcStyle>
        <a:tcBdr>
          <a:left>
            <a:ln w="12700">
              <a:noFill/>
            </a:ln>
          </a:left>
          <a:right>
            <a:ln w="12700">
              <a:noFill/>
            </a:ln>
          </a:right>
          <a:top>
            <a:ln w="12700">
              <a:noFill/>
            </a:ln>
          </a:top>
          <a:bottom>
            <a:ln w="12700">
              <a:noFill/>
            </a:ln>
          </a:bottom>
          <a:insideH>
            <a:ln w="12700">
              <a:noFill/>
            </a:ln>
          </a:insideH>
          <a:insideV>
            <a:ln w="12700">
              <a:noFill/>
            </a:ln>
          </a:insideV>
        </a:tcBdr>
        <a:fill>
          <a:noFill/>
        </a:fill>
      </a:tcStyle>
    </a:wholeTbl>
    <a:band1H>
      <a:tcStyle>
        <a:tcBdr/>
      </a:tcStyle>
    </a:band1H>
    <a:band2H>
      <a:tcStyle>
        <a:tcBdr/>
      </a:tcStyle>
    </a:band2H>
    <a:band1V>
      <a:tcStyle>
        <a:tcBdr/>
      </a:tcStyle>
    </a:band1V>
    <a:band2V>
      <a:tcStyle>
        <a:tcBdr/>
      </a:tcStyle>
    </a:band2V>
    <a:lastCol>
      <a:tcStyle>
        <a:tcBdr/>
      </a:tcStyle>
    </a:lastCol>
    <a:firstCol>
      <a:tcStyle>
        <a:tcBdr/>
      </a:tcStyle>
    </a:firstCol>
    <a:lastRow>
      <a:tcStyle>
        <a:tcBdr/>
      </a:tcStyle>
    </a:lastRow>
    <a:seCell>
      <a:tcStyle>
        <a:tcBdr/>
      </a:tcStyle>
    </a:seCell>
    <a:swCell>
      <a:tcStyle>
        <a:tcBdr/>
      </a:tcStyle>
    </a:swCell>
    <a:firstRow>
      <a:tcStyle>
        <a:tcBdr/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354" y="-9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 bwMode="auto">
          <a:xfrm>
            <a:off x="1507807" y="3505898"/>
            <a:ext cx="17088486" cy="23749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150" b="1" i="0">
                <a:solidFill>
                  <a:srgbClr val="231F20"/>
                </a:solidFill>
                <a:latin typeface="Roboto Cn"/>
                <a:cs typeface="Roboto Cn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 bwMode="auto">
          <a:xfrm>
            <a:off x="3015615" y="6333236"/>
            <a:ext cx="14072870" cy="28273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 bwMode="auto"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 bwMode="auto"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D8BD707-D9CF-40AE-B4C6-C98DA3205C09}" type="datetimeFigureOut">
              <a:rPr lang="en-US"/>
              <a:t>10/16/2025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 bwMode="auto"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Title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 bwMode="auto"/>
        <p:txBody>
          <a:bodyPr lIns="0" tIns="0" rIns="0" bIns="0"/>
          <a:lstStyle>
            <a:lvl1pPr>
              <a:defRPr sz="5150" b="1" i="0">
                <a:solidFill>
                  <a:srgbClr val="231F20"/>
                </a:solidFill>
                <a:latin typeface="Roboto Cn"/>
                <a:cs typeface="Roboto Cn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 bwMode="auto"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 bwMode="auto"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 bwMode="auto"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D8BD707-D9CF-40AE-B4C6-C98DA3205C09}" type="datetimeFigureOut">
              <a:rPr lang="en-US"/>
              <a:t>10/16/2025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 bwMode="auto"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Two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 bwMode="auto"/>
        <p:txBody>
          <a:bodyPr lIns="0" tIns="0" rIns="0" bIns="0"/>
          <a:lstStyle>
            <a:lvl1pPr>
              <a:defRPr sz="5150" b="1" i="0">
                <a:solidFill>
                  <a:srgbClr val="231F20"/>
                </a:solidFill>
                <a:latin typeface="Roboto Cn"/>
                <a:cs typeface="Roboto Cn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 bwMode="auto">
          <a:xfrm>
            <a:off x="1005205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 bwMode="auto">
          <a:xfrm>
            <a:off x="10353611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 bwMode="auto"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 bwMode="auto"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D8BD707-D9CF-40AE-B4C6-C98DA3205C09}" type="datetimeFigureOut">
              <a:rPr lang="en-US"/>
              <a:t>10/16/2025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 bwMode="auto"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 bwMode="auto"/>
        <p:txBody>
          <a:bodyPr lIns="0" tIns="0" rIns="0" bIns="0"/>
          <a:lstStyle>
            <a:lvl1pPr>
              <a:defRPr sz="5150" b="1" i="0">
                <a:solidFill>
                  <a:srgbClr val="231F20"/>
                </a:solidFill>
                <a:latin typeface="Roboto Cn"/>
                <a:cs typeface="Roboto Cn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 bwMode="auto"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 bwMode="auto"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D8BD707-D9CF-40AE-B4C6-C98DA3205C09}" type="datetimeFigureOut">
              <a:rPr lang="en-US"/>
              <a:t>10/16/2025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 bwMode="auto"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Blan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 bwMode="auto"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 bwMode="auto"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D8BD707-D9CF-40AE-B4C6-C98DA3205C09}" type="datetimeFigureOut">
              <a:rPr lang="en-US"/>
              <a:t>10/16/2025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 bwMode="auto"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 bwMode="auto">
          <a:xfrm>
            <a:off x="1262360" y="1240189"/>
            <a:ext cx="12038330" cy="159638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150" b="1" i="0">
                <a:solidFill>
                  <a:srgbClr val="231F20"/>
                </a:solidFill>
                <a:latin typeface="Roboto Cn"/>
                <a:cs typeface="Roboto Cn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 bwMode="auto">
          <a:xfrm>
            <a:off x="1205255" y="3472155"/>
            <a:ext cx="17997805" cy="3660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 bwMode="auto">
          <a:xfrm>
            <a:off x="6835394" y="10517696"/>
            <a:ext cx="6433312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 bwMode="auto">
          <a:xfrm>
            <a:off x="1005205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D8BD707-D9CF-40AE-B4C6-C98DA3205C09}" type="datetimeFigureOut">
              <a:rPr lang="en-US"/>
              <a:t>10/16/2025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 bwMode="auto">
          <a:xfrm>
            <a:off x="14474953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6F15528-21DE-4FAA-801E-634DDDAF4B2B}" type="slidenum">
              <a:r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5681302"/>
              </p:ext>
            </p:extLst>
          </p:nvPr>
        </p:nvGraphicFramePr>
        <p:xfrm>
          <a:off x="1243354" y="2785255"/>
          <a:ext cx="17266896" cy="67951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760696"/>
                <a:gridCol w="5715000"/>
                <a:gridCol w="5791200"/>
              </a:tblGrid>
              <a:tr h="14605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defRPr/>
                      </a:pPr>
                      <a:endParaRPr sz="1700" b="1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74"/>
                        </a:spcBef>
                        <a:defRPr/>
                      </a:pPr>
                      <a:endParaRPr sz="1700" b="1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  <a:defRPr/>
                      </a:pPr>
                      <a:r>
                        <a:rPr lang="ru-RU" sz="1700" b="1" spc="-20" dirty="0" smtClean="0">
                          <a:solidFill>
                            <a:srgbClr val="231F20"/>
                          </a:solidFill>
                          <a:latin typeface="Roboto Lt"/>
                          <a:cs typeface="Roboto Lt"/>
                        </a:rPr>
                        <a:t>Исследователи</a:t>
                      </a:r>
                      <a:endParaRPr sz="1700" b="1" dirty="0">
                        <a:latin typeface="Roboto Lt"/>
                        <a:cs typeface="Roboto Lt"/>
                      </a:endParaRPr>
                    </a:p>
                  </a:txBody>
                  <a:tcPr marL="0" marR="0" marT="0" marB="0">
                    <a:lnL w="12700" algn="ctr">
                      <a:solidFill>
                        <a:srgbClr val="231F20"/>
                      </a:solidFill>
                    </a:lnL>
                    <a:lnR w="12700" algn="ctr">
                      <a:solidFill>
                        <a:srgbClr val="231F20"/>
                      </a:solidFill>
                    </a:lnR>
                    <a:lnT w="12700" algn="ctr">
                      <a:solidFill>
                        <a:srgbClr val="231F20"/>
                      </a:solidFill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BE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defRPr/>
                      </a:pPr>
                      <a:endParaRPr sz="1700" b="1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74"/>
                        </a:spcBef>
                        <a:defRPr/>
                      </a:pPr>
                      <a:endParaRPr sz="1700" b="1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  <a:defRPr/>
                      </a:pPr>
                      <a:r>
                        <a:rPr lang="ru-RU" sz="1700" b="1" spc="-25" dirty="0" smtClean="0">
                          <a:solidFill>
                            <a:srgbClr val="231F20"/>
                          </a:solidFill>
                          <a:latin typeface="Roboto Lt"/>
                          <a:cs typeface="Roboto Lt"/>
                        </a:rPr>
                        <a:t>Инструменты</a:t>
                      </a:r>
                      <a:endParaRPr sz="1700" b="1" dirty="0">
                        <a:latin typeface="Roboto Lt"/>
                        <a:cs typeface="Roboto Lt"/>
                      </a:endParaRPr>
                    </a:p>
                  </a:txBody>
                  <a:tcPr marL="0" marR="0" marT="0" marB="0">
                    <a:lnL w="12700" algn="ctr">
                      <a:solidFill>
                        <a:srgbClr val="231F20"/>
                      </a:solidFill>
                    </a:lnL>
                    <a:lnR w="12700" algn="ctr">
                      <a:solidFill>
                        <a:srgbClr val="231F20"/>
                      </a:solidFill>
                    </a:lnR>
                    <a:lnT w="12700" algn="ctr">
                      <a:solidFill>
                        <a:srgbClr val="231F20"/>
                      </a:solidFill>
                    </a:lnT>
                    <a:lnB w="12700" algn="ctr">
                      <a:solidFill>
                        <a:srgbClr val="231F20"/>
                      </a:solidFill>
                    </a:lnB>
                    <a:solidFill>
                      <a:srgbClr val="FDFBE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defRPr/>
                      </a:pPr>
                      <a:endParaRPr sz="1700" b="1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74"/>
                        </a:spcBef>
                        <a:defRPr/>
                      </a:pPr>
                      <a:endParaRPr sz="1700" b="1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  <a:defRPr/>
                      </a:pPr>
                      <a:r>
                        <a:rPr lang="ru-RU" sz="1700" b="1" spc="-20" dirty="0" smtClean="0">
                          <a:solidFill>
                            <a:srgbClr val="231F20"/>
                          </a:solidFill>
                          <a:latin typeface="Roboto Lt"/>
                          <a:cs typeface="Roboto Lt"/>
                        </a:rPr>
                        <a:t>Аудитория</a:t>
                      </a:r>
                      <a:endParaRPr sz="1700" b="1" dirty="0">
                        <a:latin typeface="Roboto Lt"/>
                        <a:cs typeface="Roboto Lt"/>
                      </a:endParaRPr>
                    </a:p>
                  </a:txBody>
                  <a:tcPr marL="0" marR="0" marT="0" marB="0">
                    <a:lnL w="12700" algn="ctr">
                      <a:solidFill>
                        <a:srgbClr val="231F20"/>
                      </a:solidFill>
                    </a:lnL>
                    <a:lnR w="12700" algn="ctr">
                      <a:solidFill>
                        <a:srgbClr val="231F20"/>
                      </a:solidFill>
                    </a:lnR>
                    <a:lnT w="12700" algn="ctr">
                      <a:solidFill>
                        <a:srgbClr val="231F20"/>
                      </a:solidFill>
                    </a:lnT>
                    <a:lnB w="12700" algn="ctr">
                      <a:solidFill>
                        <a:srgbClr val="231F20"/>
                      </a:solidFill>
                    </a:lnB>
                    <a:solidFill>
                      <a:srgbClr val="FDFBE2"/>
                    </a:solidFill>
                  </a:tcPr>
                </a:tc>
              </a:tr>
              <a:tr h="53346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305"/>
                        </a:spcBef>
                        <a:defRPr/>
                      </a:pPr>
                      <a:endParaRPr sz="1400" dirty="0">
                        <a:latin typeface="Calibri"/>
                        <a:cs typeface="Times New Roman"/>
                      </a:endParaRPr>
                    </a:p>
                    <a:p>
                      <a:pPr marL="229870" indent="-187960">
                        <a:lnSpc>
                          <a:spcPct val="100000"/>
                        </a:lnSpc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lang="ru-RU" sz="1400" dirty="0" smtClean="0">
                          <a:solidFill>
                            <a:srgbClr val="231F20"/>
                          </a:solidFill>
                          <a:latin typeface="+mn-lt"/>
                          <a:cs typeface="Roboto"/>
                        </a:rPr>
                        <a:t>Кроме текущей – проектная деятельность</a:t>
                      </a:r>
                    </a:p>
                    <a:p>
                      <a:pPr marL="229870" indent="-187960">
                        <a:lnSpc>
                          <a:spcPct val="100000"/>
                        </a:lnSpc>
                        <a:buChar char="•"/>
                        <a:tabLst>
                          <a:tab pos="229870" algn="l"/>
                        </a:tabLst>
                        <a:defRPr/>
                      </a:pPr>
                      <a:endParaRPr lang="ru-RU" sz="1400" dirty="0" smtClean="0">
                        <a:solidFill>
                          <a:srgbClr val="231F20"/>
                        </a:solidFill>
                        <a:latin typeface="+mn-lt"/>
                        <a:cs typeface="Roboto"/>
                      </a:endParaRPr>
                    </a:p>
                    <a:p>
                      <a:pPr marL="229870" indent="-187960">
                        <a:lnSpc>
                          <a:spcPct val="100000"/>
                        </a:lnSpc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lang="ru-RU" sz="1400" dirty="0" smtClean="0">
                          <a:solidFill>
                            <a:srgbClr val="231F20"/>
                          </a:solidFill>
                          <a:latin typeface="+mn-lt"/>
                          <a:cs typeface="Roboto"/>
                        </a:rPr>
                        <a:t>Адаптация государственных проектов к профсоюзной работе</a:t>
                      </a:r>
                    </a:p>
                  </a:txBody>
                  <a:tcPr marL="0" marR="0" marT="0" marB="0">
                    <a:lnL w="12700" algn="ctr">
                      <a:solidFill>
                        <a:srgbClr val="231F20"/>
                      </a:solidFill>
                    </a:lnL>
                    <a:lnR w="12700" algn="ctr">
                      <a:solidFill>
                        <a:srgbClr val="231F20"/>
                      </a:solidFill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algn="ctr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0"/>
                        </a:spcBef>
                        <a:defRPr/>
                      </a:pPr>
                      <a:endParaRPr sz="1400" dirty="0">
                        <a:latin typeface="Calibri"/>
                        <a:cs typeface="Times New Roman"/>
                      </a:endParaRPr>
                    </a:p>
                    <a:p>
                      <a:pPr marL="229870" marR="166370" indent="-188594" algn="l">
                        <a:lnSpc>
                          <a:spcPct val="102600"/>
                        </a:lnSpc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lang="ru-RU" sz="1400" dirty="0" smtClean="0">
                          <a:solidFill>
                            <a:srgbClr val="231F20"/>
                          </a:solidFill>
                          <a:latin typeface="+mn-lt"/>
                          <a:cs typeface="Roboto"/>
                        </a:rPr>
                        <a:t>Банк социальных проектов</a:t>
                      </a:r>
                    </a:p>
                    <a:p>
                      <a:pPr marL="229870" marR="166370" indent="-188594" algn="l">
                        <a:lnSpc>
                          <a:spcPct val="102600"/>
                        </a:lnSpc>
                        <a:buChar char="•"/>
                        <a:tabLst>
                          <a:tab pos="229870" algn="l"/>
                        </a:tabLst>
                        <a:defRPr/>
                      </a:pPr>
                      <a:endParaRPr lang="ru-RU" sz="1400" dirty="0" smtClean="0">
                        <a:solidFill>
                          <a:srgbClr val="231F20"/>
                        </a:solidFill>
                        <a:latin typeface="+mn-lt"/>
                        <a:cs typeface="Roboto"/>
                      </a:endParaRPr>
                    </a:p>
                    <a:p>
                      <a:pPr marL="229870" marR="166370" indent="-188594" algn="l">
                        <a:lnSpc>
                          <a:spcPct val="102600"/>
                        </a:lnSpc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lang="ru-RU" sz="1400" dirty="0" smtClean="0">
                          <a:solidFill>
                            <a:srgbClr val="231F20"/>
                          </a:solidFill>
                          <a:latin typeface="+mn-lt"/>
                          <a:cs typeface="Roboto"/>
                        </a:rPr>
                        <a:t>Гранты, как источник потенциальных ресурсов</a:t>
                      </a:r>
                    </a:p>
                    <a:p>
                      <a:pPr marL="229870" marR="166370" indent="-188594" algn="l">
                        <a:lnSpc>
                          <a:spcPct val="102600"/>
                        </a:lnSpc>
                        <a:buChar char="•"/>
                        <a:tabLst>
                          <a:tab pos="229870" algn="l"/>
                        </a:tabLst>
                        <a:defRPr/>
                      </a:pPr>
                      <a:endParaRPr lang="ru-RU" sz="1400" dirty="0" smtClean="0">
                        <a:solidFill>
                          <a:srgbClr val="231F20"/>
                        </a:solidFill>
                        <a:latin typeface="+mn-lt"/>
                        <a:cs typeface="Roboto"/>
                      </a:endParaRPr>
                    </a:p>
                    <a:p>
                      <a:pPr marL="229870" marR="166370" indent="-188594" algn="l">
                        <a:lnSpc>
                          <a:spcPct val="102600"/>
                        </a:lnSpc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lang="ru-RU" sz="1400" dirty="0" smtClean="0">
                          <a:solidFill>
                            <a:srgbClr val="231F20"/>
                          </a:solidFill>
                          <a:latin typeface="+mn-lt"/>
                          <a:cs typeface="Roboto"/>
                        </a:rPr>
                        <a:t>Совместные проекты с компаниями</a:t>
                      </a:r>
                      <a:endParaRPr lang="ru-RU" sz="1400" dirty="0">
                        <a:solidFill>
                          <a:srgbClr val="231F20"/>
                        </a:solidFill>
                        <a:latin typeface="+mn-lt"/>
                        <a:cs typeface="Roboto"/>
                      </a:endParaRPr>
                    </a:p>
                  </a:txBody>
                  <a:tcPr marL="0" marR="0" marT="0" marB="0">
                    <a:lnL w="12700" algn="ctr">
                      <a:solidFill>
                        <a:srgbClr val="231F20"/>
                      </a:solidFill>
                    </a:lnL>
                    <a:lnR w="12700" algn="ctr">
                      <a:solidFill>
                        <a:srgbClr val="231F20"/>
                      </a:solidFill>
                    </a:lnR>
                    <a:lnT w="12700" algn="ctr">
                      <a:solidFill>
                        <a:srgbClr val="231F20"/>
                      </a:solidFill>
                    </a:lnT>
                    <a:lnB w="12700" algn="ctr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defRPr/>
                      </a:pPr>
                      <a:endParaRPr sz="1400" dirty="0">
                        <a:latin typeface="Calibri"/>
                        <a:cs typeface="Times New Roman"/>
                      </a:endParaRPr>
                    </a:p>
                    <a:p>
                      <a:pPr marL="229870" indent="-187960">
                        <a:lnSpc>
                          <a:spcPct val="100000"/>
                        </a:lnSpc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lang="ru-RU" sz="1400" spc="-25" dirty="0" smtClean="0">
                          <a:solidFill>
                            <a:srgbClr val="231F20"/>
                          </a:solidFill>
                          <a:latin typeface="+mn-lt"/>
                          <a:cs typeface="Roboto"/>
                        </a:rPr>
                        <a:t>Члены профсоюза</a:t>
                      </a:r>
                    </a:p>
                    <a:p>
                      <a:pPr marL="229870" indent="-187960">
                        <a:lnSpc>
                          <a:spcPct val="100000"/>
                        </a:lnSpc>
                        <a:buChar char="•"/>
                        <a:tabLst>
                          <a:tab pos="229870" algn="l"/>
                        </a:tabLst>
                        <a:defRPr/>
                      </a:pPr>
                      <a:endParaRPr lang="ru-RU" sz="1400" spc="-25" dirty="0" smtClean="0">
                        <a:solidFill>
                          <a:srgbClr val="231F20"/>
                        </a:solidFill>
                        <a:latin typeface="+mn-lt"/>
                        <a:cs typeface="Roboto"/>
                      </a:endParaRPr>
                    </a:p>
                    <a:p>
                      <a:pPr marL="229870" indent="-187960">
                        <a:lnSpc>
                          <a:spcPct val="100000"/>
                        </a:lnSpc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lang="ru-RU" sz="1400" spc="-25" dirty="0" smtClean="0">
                          <a:solidFill>
                            <a:srgbClr val="231F20"/>
                          </a:solidFill>
                          <a:latin typeface="+mn-lt"/>
                          <a:cs typeface="Roboto"/>
                        </a:rPr>
                        <a:t>Работники</a:t>
                      </a:r>
                      <a:endParaRPr lang="ru-RU" sz="1400" spc="-25" dirty="0">
                        <a:solidFill>
                          <a:srgbClr val="231F20"/>
                        </a:solidFill>
                        <a:latin typeface="+mn-lt"/>
                        <a:cs typeface="Roboto"/>
                      </a:endParaRPr>
                    </a:p>
                  </a:txBody>
                  <a:tcPr marL="0" marR="0" marT="0" marB="0">
                    <a:lnL w="12700" algn="ctr">
                      <a:solidFill>
                        <a:srgbClr val="231F20"/>
                      </a:solidFill>
                    </a:lnL>
                    <a:lnR w="12700" algn="ctr">
                      <a:solidFill>
                        <a:srgbClr val="231F20"/>
                      </a:solidFill>
                    </a:lnR>
                    <a:lnT w="12700" algn="ctr">
                      <a:solidFill>
                        <a:srgbClr val="231F20"/>
                      </a:solidFill>
                    </a:lnT>
                    <a:lnB w="12700" algn="ctr">
                      <a:solidFill>
                        <a:srgbClr val="231F20"/>
                      </a:solidFill>
                    </a:lnB>
                  </a:tcPr>
                </a:tc>
              </a:tr>
            </a:tbl>
          </a:graphicData>
        </a:graphic>
      </p:graphicFrame>
      <p:sp>
        <p:nvSpPr>
          <p:cNvPr id="3" name="object 3"/>
          <p:cNvSpPr txBox="1"/>
          <p:nvPr/>
        </p:nvSpPr>
        <p:spPr bwMode="auto">
          <a:xfrm>
            <a:off x="1230653" y="887795"/>
            <a:ext cx="15621000" cy="1309974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r>
              <a:rPr lang="ru-RU" sz="2800" b="1" dirty="0" smtClean="0"/>
              <a:t>Площадка </a:t>
            </a:r>
            <a:r>
              <a:rPr lang="ru-RU" sz="2800" b="1" dirty="0"/>
              <a:t>«ВНЕШНИЙ АУДИТ» </a:t>
            </a:r>
            <a:endParaRPr lang="ru-RU" sz="2800" dirty="0"/>
          </a:p>
          <a:p>
            <a:r>
              <a:rPr lang="ru-RU" sz="2800" b="1" dirty="0"/>
              <a:t>Сессия 1: ГОСУДАРСТВО </a:t>
            </a:r>
            <a:endParaRPr lang="ru-RU" sz="2800" dirty="0"/>
          </a:p>
          <a:p>
            <a:r>
              <a:rPr lang="ru-RU" sz="2800" b="1" dirty="0"/>
              <a:t>ТЕМА: «СОЦИАЛЬНАЯ АРХИТЕКТУРА. ТРУД» </a:t>
            </a:r>
            <a:r>
              <a:rPr lang="ru-RU" sz="2800" dirty="0"/>
              <a:t>	</a:t>
            </a:r>
          </a:p>
        </p:txBody>
      </p:sp>
      <p:grpSp>
        <p:nvGrpSpPr>
          <p:cNvPr id="8" name="Группа 7"/>
          <p:cNvGrpSpPr/>
          <p:nvPr/>
        </p:nvGrpSpPr>
        <p:grpSpPr bwMode="auto">
          <a:xfrm>
            <a:off x="15767050" y="396642"/>
            <a:ext cx="2639092" cy="2232787"/>
            <a:chOff x="17100143" y="1629685"/>
            <a:chExt cx="1663342" cy="1407260"/>
          </a:xfrm>
        </p:grpSpPr>
        <p:pic>
          <p:nvPicPr>
            <p:cNvPr id="9" name="object 69"/>
            <p:cNvPicPr/>
            <p:nvPr/>
          </p:nvPicPr>
          <p:blipFill>
            <a:blip r:embed="rId2"/>
            <a:stretch/>
          </p:blipFill>
          <p:spPr bwMode="auto">
            <a:xfrm>
              <a:off x="17106558" y="1629685"/>
              <a:ext cx="1627028" cy="233249"/>
            </a:xfrm>
            <a:prstGeom prst="rect">
              <a:avLst/>
            </a:prstGeom>
          </p:spPr>
        </p:pic>
        <p:pic>
          <p:nvPicPr>
            <p:cNvPr id="10" name="object 70"/>
            <p:cNvPicPr/>
            <p:nvPr/>
          </p:nvPicPr>
          <p:blipFill>
            <a:blip r:embed="rId3"/>
            <a:stretch/>
          </p:blipFill>
          <p:spPr bwMode="auto">
            <a:xfrm>
              <a:off x="17100143" y="2400492"/>
              <a:ext cx="1663342" cy="636453"/>
            </a:xfrm>
            <a:prstGeom prst="rect">
              <a:avLst/>
            </a:prstGeom>
          </p:spPr>
        </p:pic>
        <p:sp>
          <p:nvSpPr>
            <p:cNvPr id="11" name="object 71"/>
            <p:cNvSpPr/>
            <p:nvPr/>
          </p:nvSpPr>
          <p:spPr bwMode="auto">
            <a:xfrm>
              <a:off x="17106565" y="1921696"/>
              <a:ext cx="1627505" cy="417195"/>
            </a:xfrm>
            <a:custGeom>
              <a:avLst/>
              <a:gdLst/>
              <a:ahLst/>
              <a:cxnLst/>
              <a:rect l="l" t="t" r="r" b="b"/>
              <a:pathLst>
                <a:path w="1627505" h="417194" extrusionOk="0">
                  <a:moveTo>
                    <a:pt x="1397590" y="0"/>
                  </a:moveTo>
                  <a:lnTo>
                    <a:pt x="1364932" y="0"/>
                  </a:lnTo>
                  <a:lnTo>
                    <a:pt x="1364932" y="417023"/>
                  </a:lnTo>
                  <a:lnTo>
                    <a:pt x="1397590" y="417023"/>
                  </a:lnTo>
                  <a:lnTo>
                    <a:pt x="1397590" y="221689"/>
                  </a:lnTo>
                  <a:lnTo>
                    <a:pt x="1485712" y="221689"/>
                  </a:lnTo>
                  <a:lnTo>
                    <a:pt x="1473494" y="204800"/>
                  </a:lnTo>
                  <a:lnTo>
                    <a:pt x="1483095" y="191041"/>
                  </a:lnTo>
                  <a:lnTo>
                    <a:pt x="1397590" y="191041"/>
                  </a:lnTo>
                  <a:lnTo>
                    <a:pt x="1397590" y="0"/>
                  </a:lnTo>
                  <a:close/>
                </a:path>
                <a:path w="1627505" h="417194" extrusionOk="0">
                  <a:moveTo>
                    <a:pt x="1485712" y="221689"/>
                  </a:moveTo>
                  <a:lnTo>
                    <a:pt x="1444270" y="221689"/>
                  </a:lnTo>
                  <a:lnTo>
                    <a:pt x="1586339" y="417023"/>
                  </a:lnTo>
                  <a:lnTo>
                    <a:pt x="1627018" y="417023"/>
                  </a:lnTo>
                  <a:lnTo>
                    <a:pt x="1485712" y="221689"/>
                  </a:lnTo>
                  <a:close/>
                </a:path>
                <a:path w="1627505" h="417194" extrusionOk="0">
                  <a:moveTo>
                    <a:pt x="1616411" y="0"/>
                  </a:moveTo>
                  <a:lnTo>
                    <a:pt x="1575166" y="0"/>
                  </a:lnTo>
                  <a:lnTo>
                    <a:pt x="1442280" y="191041"/>
                  </a:lnTo>
                  <a:lnTo>
                    <a:pt x="1483095" y="191041"/>
                  </a:lnTo>
                  <a:lnTo>
                    <a:pt x="1616411" y="0"/>
                  </a:lnTo>
                  <a:close/>
                </a:path>
                <a:path w="1627505" h="417194" extrusionOk="0">
                  <a:moveTo>
                    <a:pt x="1318650" y="0"/>
                  </a:moveTo>
                  <a:lnTo>
                    <a:pt x="1101254" y="0"/>
                  </a:lnTo>
                  <a:lnTo>
                    <a:pt x="1101254" y="417023"/>
                  </a:lnTo>
                  <a:lnTo>
                    <a:pt x="1320085" y="417023"/>
                  </a:lnTo>
                  <a:lnTo>
                    <a:pt x="1320085" y="386668"/>
                  </a:lnTo>
                  <a:lnTo>
                    <a:pt x="1133923" y="386668"/>
                  </a:lnTo>
                  <a:lnTo>
                    <a:pt x="1133923" y="217396"/>
                  </a:lnTo>
                  <a:lnTo>
                    <a:pt x="1295740" y="217396"/>
                  </a:lnTo>
                  <a:lnTo>
                    <a:pt x="1295740" y="187041"/>
                  </a:lnTo>
                  <a:lnTo>
                    <a:pt x="1133923" y="187041"/>
                  </a:lnTo>
                  <a:lnTo>
                    <a:pt x="1133923" y="30930"/>
                  </a:lnTo>
                  <a:lnTo>
                    <a:pt x="1318650" y="30930"/>
                  </a:lnTo>
                  <a:lnTo>
                    <a:pt x="1318650" y="0"/>
                  </a:lnTo>
                  <a:close/>
                </a:path>
                <a:path w="1627505" h="417194" extrusionOk="0">
                  <a:moveTo>
                    <a:pt x="922087" y="0"/>
                  </a:moveTo>
                  <a:lnTo>
                    <a:pt x="816404" y="0"/>
                  </a:lnTo>
                  <a:lnTo>
                    <a:pt x="816404" y="417023"/>
                  </a:lnTo>
                  <a:lnTo>
                    <a:pt x="934118" y="417023"/>
                  </a:lnTo>
                  <a:lnTo>
                    <a:pt x="959910" y="415052"/>
                  </a:lnTo>
                  <a:lnTo>
                    <a:pt x="982586" y="409140"/>
                  </a:lnTo>
                  <a:lnTo>
                    <a:pt x="1002150" y="399288"/>
                  </a:lnTo>
                  <a:lnTo>
                    <a:pt x="1017208" y="386668"/>
                  </a:lnTo>
                  <a:lnTo>
                    <a:pt x="849052" y="386668"/>
                  </a:lnTo>
                  <a:lnTo>
                    <a:pt x="849052" y="216516"/>
                  </a:lnTo>
                  <a:lnTo>
                    <a:pt x="1013197" y="216516"/>
                  </a:lnTo>
                  <a:lnTo>
                    <a:pt x="1007966" y="211946"/>
                  </a:lnTo>
                  <a:lnTo>
                    <a:pt x="994964" y="204341"/>
                  </a:lnTo>
                  <a:lnTo>
                    <a:pt x="980514" y="199229"/>
                  </a:lnTo>
                  <a:lnTo>
                    <a:pt x="992975" y="193112"/>
                  </a:lnTo>
                  <a:lnTo>
                    <a:pt x="1002014" y="186748"/>
                  </a:lnTo>
                  <a:lnTo>
                    <a:pt x="849052" y="186748"/>
                  </a:lnTo>
                  <a:lnTo>
                    <a:pt x="849052" y="30930"/>
                  </a:lnTo>
                  <a:lnTo>
                    <a:pt x="1010313" y="30930"/>
                  </a:lnTo>
                  <a:lnTo>
                    <a:pt x="1007592" y="27622"/>
                  </a:lnTo>
                  <a:lnTo>
                    <a:pt x="991344" y="15536"/>
                  </a:lnTo>
                  <a:lnTo>
                    <a:pt x="971675" y="6904"/>
                  </a:lnTo>
                  <a:lnTo>
                    <a:pt x="948589" y="1725"/>
                  </a:lnTo>
                  <a:lnTo>
                    <a:pt x="922087" y="0"/>
                  </a:lnTo>
                  <a:close/>
                </a:path>
                <a:path w="1627505" h="417194" extrusionOk="0">
                  <a:moveTo>
                    <a:pt x="1013197" y="216516"/>
                  </a:moveTo>
                  <a:lnTo>
                    <a:pt x="940411" y="216516"/>
                  </a:lnTo>
                  <a:lnTo>
                    <a:pt x="957201" y="218301"/>
                  </a:lnTo>
                  <a:lnTo>
                    <a:pt x="972033" y="222772"/>
                  </a:lnTo>
                  <a:lnTo>
                    <a:pt x="1004540" y="251922"/>
                  </a:lnTo>
                  <a:lnTo>
                    <a:pt x="1015706" y="299540"/>
                  </a:lnTo>
                  <a:lnTo>
                    <a:pt x="1015738" y="300001"/>
                  </a:lnTo>
                  <a:lnTo>
                    <a:pt x="1014397" y="319275"/>
                  </a:lnTo>
                  <a:lnTo>
                    <a:pt x="994262" y="363706"/>
                  </a:lnTo>
                  <a:lnTo>
                    <a:pt x="953172" y="385233"/>
                  </a:lnTo>
                  <a:lnTo>
                    <a:pt x="935542" y="386668"/>
                  </a:lnTo>
                  <a:lnTo>
                    <a:pt x="1017208" y="386668"/>
                  </a:lnTo>
                  <a:lnTo>
                    <a:pt x="1040951" y="348251"/>
                  </a:lnTo>
                  <a:lnTo>
                    <a:pt x="1048364" y="300001"/>
                  </a:lnTo>
                  <a:lnTo>
                    <a:pt x="1048397" y="299540"/>
                  </a:lnTo>
                  <a:lnTo>
                    <a:pt x="1037835" y="249051"/>
                  </a:lnTo>
                  <a:lnTo>
                    <a:pt x="1019520" y="222041"/>
                  </a:lnTo>
                  <a:lnTo>
                    <a:pt x="1013197" y="216516"/>
                  </a:lnTo>
                  <a:close/>
                </a:path>
                <a:path w="1627505" h="417194" extrusionOk="0">
                  <a:moveTo>
                    <a:pt x="1010313" y="30930"/>
                  </a:moveTo>
                  <a:lnTo>
                    <a:pt x="922087" y="30930"/>
                  </a:lnTo>
                  <a:lnTo>
                    <a:pt x="941271" y="32106"/>
                  </a:lnTo>
                  <a:lnTo>
                    <a:pt x="957860" y="35627"/>
                  </a:lnTo>
                  <a:lnTo>
                    <a:pt x="992067" y="60390"/>
                  </a:lnTo>
                  <a:lnTo>
                    <a:pt x="1003424" y="108268"/>
                  </a:lnTo>
                  <a:lnTo>
                    <a:pt x="1002135" y="126552"/>
                  </a:lnTo>
                  <a:lnTo>
                    <a:pt x="982807" y="166968"/>
                  </a:lnTo>
                  <a:lnTo>
                    <a:pt x="942522" y="185513"/>
                  </a:lnTo>
                  <a:lnTo>
                    <a:pt x="924945" y="186748"/>
                  </a:lnTo>
                  <a:lnTo>
                    <a:pt x="1002014" y="186748"/>
                  </a:lnTo>
                  <a:lnTo>
                    <a:pt x="1028269" y="152489"/>
                  </a:lnTo>
                  <a:lnTo>
                    <a:pt x="1036649" y="109054"/>
                  </a:lnTo>
                  <a:lnTo>
                    <a:pt x="1034831" y="83790"/>
                  </a:lnTo>
                  <a:lnTo>
                    <a:pt x="1029380" y="61796"/>
                  </a:lnTo>
                  <a:lnTo>
                    <a:pt x="1020300" y="43072"/>
                  </a:lnTo>
                  <a:lnTo>
                    <a:pt x="1010313" y="30930"/>
                  </a:lnTo>
                  <a:close/>
                </a:path>
                <a:path w="1627505" h="417194" extrusionOk="0">
                  <a:moveTo>
                    <a:pt x="638776" y="0"/>
                  </a:moveTo>
                  <a:lnTo>
                    <a:pt x="606117" y="0"/>
                  </a:lnTo>
                  <a:lnTo>
                    <a:pt x="606117" y="417023"/>
                  </a:lnTo>
                  <a:lnTo>
                    <a:pt x="638776" y="417023"/>
                  </a:lnTo>
                  <a:lnTo>
                    <a:pt x="638776" y="0"/>
                  </a:lnTo>
                  <a:close/>
                </a:path>
                <a:path w="1627505" h="417194" extrusionOk="0">
                  <a:moveTo>
                    <a:pt x="327246" y="0"/>
                  </a:moveTo>
                  <a:lnTo>
                    <a:pt x="288305" y="0"/>
                  </a:lnTo>
                  <a:lnTo>
                    <a:pt x="403725" y="205648"/>
                  </a:lnTo>
                  <a:lnTo>
                    <a:pt x="284860" y="417023"/>
                  </a:lnTo>
                  <a:lnTo>
                    <a:pt x="323822" y="417023"/>
                  </a:lnTo>
                  <a:lnTo>
                    <a:pt x="423212" y="235731"/>
                  </a:lnTo>
                  <a:lnTo>
                    <a:pt x="460097" y="235731"/>
                  </a:lnTo>
                  <a:lnTo>
                    <a:pt x="443263" y="205648"/>
                  </a:lnTo>
                  <a:lnTo>
                    <a:pt x="459901" y="175858"/>
                  </a:lnTo>
                  <a:lnTo>
                    <a:pt x="423212" y="175858"/>
                  </a:lnTo>
                  <a:lnTo>
                    <a:pt x="327246" y="0"/>
                  </a:lnTo>
                  <a:close/>
                </a:path>
                <a:path w="1627505" h="417194" extrusionOk="0">
                  <a:moveTo>
                    <a:pt x="460097" y="235731"/>
                  </a:moveTo>
                  <a:lnTo>
                    <a:pt x="423212" y="235731"/>
                  </a:lnTo>
                  <a:lnTo>
                    <a:pt x="522298" y="417023"/>
                  </a:lnTo>
                  <a:lnTo>
                    <a:pt x="561543" y="417023"/>
                  </a:lnTo>
                  <a:lnTo>
                    <a:pt x="460097" y="235731"/>
                  </a:lnTo>
                  <a:close/>
                </a:path>
                <a:path w="1627505" h="417194" extrusionOk="0">
                  <a:moveTo>
                    <a:pt x="558119" y="0"/>
                  </a:moveTo>
                  <a:lnTo>
                    <a:pt x="519146" y="0"/>
                  </a:lnTo>
                  <a:lnTo>
                    <a:pt x="423212" y="175858"/>
                  </a:lnTo>
                  <a:lnTo>
                    <a:pt x="459901" y="175858"/>
                  </a:lnTo>
                  <a:lnTo>
                    <a:pt x="558119" y="0"/>
                  </a:lnTo>
                  <a:close/>
                </a:path>
                <a:path w="1627505" h="417194" extrusionOk="0">
                  <a:moveTo>
                    <a:pt x="42386" y="0"/>
                  </a:moveTo>
                  <a:lnTo>
                    <a:pt x="3444" y="0"/>
                  </a:lnTo>
                  <a:lnTo>
                    <a:pt x="118855" y="205648"/>
                  </a:lnTo>
                  <a:lnTo>
                    <a:pt x="0" y="417023"/>
                  </a:lnTo>
                  <a:lnTo>
                    <a:pt x="38972" y="417023"/>
                  </a:lnTo>
                  <a:lnTo>
                    <a:pt x="138330" y="235731"/>
                  </a:lnTo>
                  <a:lnTo>
                    <a:pt x="175211" y="235731"/>
                  </a:lnTo>
                  <a:lnTo>
                    <a:pt x="158372" y="205648"/>
                  </a:lnTo>
                  <a:lnTo>
                    <a:pt x="175011" y="175858"/>
                  </a:lnTo>
                  <a:lnTo>
                    <a:pt x="138330" y="175858"/>
                  </a:lnTo>
                  <a:lnTo>
                    <a:pt x="42386" y="0"/>
                  </a:lnTo>
                  <a:close/>
                </a:path>
                <a:path w="1627505" h="417194" extrusionOk="0">
                  <a:moveTo>
                    <a:pt x="175211" y="235731"/>
                  </a:moveTo>
                  <a:lnTo>
                    <a:pt x="138330" y="235731"/>
                  </a:lnTo>
                  <a:lnTo>
                    <a:pt x="237437" y="417023"/>
                  </a:lnTo>
                  <a:lnTo>
                    <a:pt x="276693" y="417023"/>
                  </a:lnTo>
                  <a:lnTo>
                    <a:pt x="175211" y="235731"/>
                  </a:lnTo>
                  <a:close/>
                </a:path>
                <a:path w="1627505" h="417194" extrusionOk="0">
                  <a:moveTo>
                    <a:pt x="273237" y="0"/>
                  </a:moveTo>
                  <a:lnTo>
                    <a:pt x="234296" y="0"/>
                  </a:lnTo>
                  <a:lnTo>
                    <a:pt x="138330" y="175858"/>
                  </a:lnTo>
                  <a:lnTo>
                    <a:pt x="175011" y="175858"/>
                  </a:lnTo>
                  <a:lnTo>
                    <a:pt x="273237" y="0"/>
                  </a:lnTo>
                  <a:close/>
                </a:path>
              </a:pathLst>
            </a:custGeom>
            <a:solidFill>
              <a:srgbClr val="A81E22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m="http://schemas.openxmlformats.org/officeDocument/2006/math" xmlns:w="http://schemas.openxmlformats.org/wordprocessingml/2006/main"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3707451"/>
              </p:ext>
            </p:extLst>
          </p:nvPr>
        </p:nvGraphicFramePr>
        <p:xfrm>
          <a:off x="1243354" y="2785255"/>
          <a:ext cx="17266896" cy="67951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760696"/>
                <a:gridCol w="5715000"/>
                <a:gridCol w="5791200"/>
              </a:tblGrid>
              <a:tr h="14605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defRPr/>
                      </a:pPr>
                      <a:endParaRPr sz="1700" b="1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74"/>
                        </a:spcBef>
                        <a:defRPr/>
                      </a:pPr>
                      <a:endParaRPr sz="1700" b="1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  <a:defRPr/>
                      </a:pPr>
                      <a:r>
                        <a:rPr lang="ru-RU" sz="1700" b="1" spc="-20" dirty="0" smtClean="0">
                          <a:solidFill>
                            <a:srgbClr val="231F20"/>
                          </a:solidFill>
                          <a:latin typeface="Roboto Lt"/>
                          <a:cs typeface="Roboto Lt"/>
                        </a:rPr>
                        <a:t>Исследователи</a:t>
                      </a:r>
                      <a:endParaRPr sz="1700" b="1" dirty="0">
                        <a:latin typeface="Roboto Lt"/>
                        <a:cs typeface="Roboto Lt"/>
                      </a:endParaRPr>
                    </a:p>
                  </a:txBody>
                  <a:tcPr marL="0" marR="0" marT="0" marB="0">
                    <a:lnL w="12700" algn="ctr">
                      <a:solidFill>
                        <a:srgbClr val="231F20"/>
                      </a:solidFill>
                    </a:lnL>
                    <a:lnR w="12700" algn="ctr">
                      <a:solidFill>
                        <a:srgbClr val="231F20"/>
                      </a:solidFill>
                    </a:lnR>
                    <a:lnT w="12700" algn="ctr">
                      <a:solidFill>
                        <a:srgbClr val="231F20"/>
                      </a:solidFill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BE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defRPr/>
                      </a:pPr>
                      <a:endParaRPr sz="1700" b="1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74"/>
                        </a:spcBef>
                        <a:defRPr/>
                      </a:pPr>
                      <a:endParaRPr sz="1700" b="1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  <a:defRPr/>
                      </a:pPr>
                      <a:r>
                        <a:rPr lang="ru-RU" sz="1700" b="1" spc="-25" dirty="0" smtClean="0">
                          <a:solidFill>
                            <a:srgbClr val="231F20"/>
                          </a:solidFill>
                          <a:latin typeface="Roboto Lt"/>
                          <a:cs typeface="Roboto Lt"/>
                        </a:rPr>
                        <a:t>Инструменты</a:t>
                      </a:r>
                      <a:endParaRPr sz="1700" b="1" dirty="0">
                        <a:latin typeface="Roboto Lt"/>
                        <a:cs typeface="Roboto Lt"/>
                      </a:endParaRPr>
                    </a:p>
                  </a:txBody>
                  <a:tcPr marL="0" marR="0" marT="0" marB="0">
                    <a:lnL w="12700" algn="ctr">
                      <a:solidFill>
                        <a:srgbClr val="231F20"/>
                      </a:solidFill>
                    </a:lnL>
                    <a:lnR w="12700" algn="ctr">
                      <a:solidFill>
                        <a:srgbClr val="231F20"/>
                      </a:solidFill>
                    </a:lnR>
                    <a:lnT w="12700" algn="ctr">
                      <a:solidFill>
                        <a:srgbClr val="231F20"/>
                      </a:solidFill>
                    </a:lnT>
                    <a:lnB w="12700" algn="ctr">
                      <a:solidFill>
                        <a:srgbClr val="231F20"/>
                      </a:solidFill>
                    </a:lnB>
                    <a:solidFill>
                      <a:srgbClr val="FDFBE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defRPr/>
                      </a:pPr>
                      <a:endParaRPr sz="1700" b="1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74"/>
                        </a:spcBef>
                        <a:defRPr/>
                      </a:pPr>
                      <a:endParaRPr sz="1700" b="1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  <a:defRPr/>
                      </a:pPr>
                      <a:r>
                        <a:rPr lang="ru-RU" sz="1700" b="1" spc="-20" dirty="0" smtClean="0">
                          <a:solidFill>
                            <a:srgbClr val="231F20"/>
                          </a:solidFill>
                          <a:latin typeface="Roboto Lt"/>
                          <a:cs typeface="Roboto Lt"/>
                        </a:rPr>
                        <a:t>Аудитория</a:t>
                      </a:r>
                      <a:endParaRPr sz="1700" b="1" dirty="0">
                        <a:latin typeface="Roboto Lt"/>
                        <a:cs typeface="Roboto Lt"/>
                      </a:endParaRPr>
                    </a:p>
                  </a:txBody>
                  <a:tcPr marL="0" marR="0" marT="0" marB="0">
                    <a:lnL w="12700" algn="ctr">
                      <a:solidFill>
                        <a:srgbClr val="231F20"/>
                      </a:solidFill>
                    </a:lnL>
                    <a:lnR w="12700" algn="ctr">
                      <a:solidFill>
                        <a:srgbClr val="231F20"/>
                      </a:solidFill>
                    </a:lnR>
                    <a:lnT w="12700" algn="ctr">
                      <a:solidFill>
                        <a:srgbClr val="231F20"/>
                      </a:solidFill>
                    </a:lnT>
                    <a:lnB w="12700" algn="ctr">
                      <a:solidFill>
                        <a:srgbClr val="231F20"/>
                      </a:solidFill>
                    </a:lnB>
                    <a:solidFill>
                      <a:srgbClr val="FDFBE2"/>
                    </a:solidFill>
                  </a:tcPr>
                </a:tc>
              </a:tr>
              <a:tr h="53346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305"/>
                        </a:spcBef>
                        <a:defRPr/>
                      </a:pPr>
                      <a:endParaRPr sz="1400" dirty="0">
                        <a:latin typeface="Calibri"/>
                        <a:cs typeface="Times New Roman"/>
                      </a:endParaRPr>
                    </a:p>
                    <a:p>
                      <a:pPr marL="229870" indent="-187960">
                        <a:lnSpc>
                          <a:spcPct val="100000"/>
                        </a:lnSpc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lang="ru-RU" sz="1400" dirty="0" smtClean="0">
                          <a:solidFill>
                            <a:srgbClr val="231F20"/>
                          </a:solidFill>
                          <a:latin typeface="+mn-lt"/>
                          <a:cs typeface="Roboto"/>
                        </a:rPr>
                        <a:t>Формирование образа профсоюза</a:t>
                      </a:r>
                    </a:p>
                    <a:p>
                      <a:pPr marL="229870" indent="-187960">
                        <a:lnSpc>
                          <a:spcPct val="100000"/>
                        </a:lnSpc>
                        <a:buChar char="•"/>
                        <a:tabLst>
                          <a:tab pos="229870" algn="l"/>
                        </a:tabLst>
                        <a:defRPr/>
                      </a:pPr>
                      <a:endParaRPr lang="ru-RU" sz="1400" dirty="0" smtClean="0">
                        <a:solidFill>
                          <a:srgbClr val="231F20"/>
                        </a:solidFill>
                        <a:latin typeface="+mn-lt"/>
                        <a:cs typeface="Roboto"/>
                      </a:endParaRPr>
                    </a:p>
                    <a:p>
                      <a:pPr marL="229870" indent="-187960">
                        <a:lnSpc>
                          <a:spcPct val="100000"/>
                        </a:lnSpc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lang="ru-RU" sz="1400" dirty="0" smtClean="0">
                          <a:solidFill>
                            <a:srgbClr val="231F20"/>
                          </a:solidFill>
                          <a:latin typeface="+mn-lt"/>
                          <a:cs typeface="Roboto"/>
                        </a:rPr>
                        <a:t>Повышение узнаваемости</a:t>
                      </a:r>
                    </a:p>
                    <a:p>
                      <a:pPr marL="229870" indent="-187960">
                        <a:lnSpc>
                          <a:spcPct val="100000"/>
                        </a:lnSpc>
                        <a:buChar char="•"/>
                        <a:tabLst>
                          <a:tab pos="229870" algn="l"/>
                        </a:tabLst>
                        <a:defRPr/>
                      </a:pPr>
                      <a:endParaRPr lang="ru-RU" sz="1400" dirty="0" smtClean="0">
                        <a:solidFill>
                          <a:srgbClr val="231F20"/>
                        </a:solidFill>
                        <a:latin typeface="+mn-lt"/>
                        <a:cs typeface="Roboto"/>
                      </a:endParaRPr>
                    </a:p>
                    <a:p>
                      <a:pPr marL="229870" indent="-187960">
                        <a:lnSpc>
                          <a:spcPct val="100000"/>
                        </a:lnSpc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lang="ru-RU" sz="1400" dirty="0" smtClean="0">
                          <a:solidFill>
                            <a:srgbClr val="231F20"/>
                          </a:solidFill>
                          <a:latin typeface="+mn-lt"/>
                          <a:cs typeface="Roboto"/>
                        </a:rPr>
                        <a:t>Разрушение стереотипов</a:t>
                      </a:r>
                    </a:p>
                  </a:txBody>
                  <a:tcPr marL="0" marR="0" marT="0" marB="0">
                    <a:lnL w="12700" algn="ctr">
                      <a:solidFill>
                        <a:srgbClr val="231F20"/>
                      </a:solidFill>
                    </a:lnL>
                    <a:lnR w="12700" algn="ctr">
                      <a:solidFill>
                        <a:srgbClr val="231F20"/>
                      </a:solidFill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algn="ctr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0"/>
                        </a:spcBef>
                        <a:defRPr/>
                      </a:pPr>
                      <a:endParaRPr sz="1400" dirty="0">
                        <a:latin typeface="Calibri"/>
                        <a:cs typeface="Times New Roman"/>
                      </a:endParaRPr>
                    </a:p>
                    <a:p>
                      <a:pPr marL="229870" marR="166370" indent="-188594" algn="l">
                        <a:lnSpc>
                          <a:spcPct val="102600"/>
                        </a:lnSpc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lang="ru-RU" sz="1400" dirty="0" smtClean="0">
                          <a:solidFill>
                            <a:srgbClr val="231F20"/>
                          </a:solidFill>
                          <a:latin typeface="+mn-lt"/>
                          <a:cs typeface="Roboto"/>
                        </a:rPr>
                        <a:t>Исследование целевых аудиторий</a:t>
                      </a:r>
                    </a:p>
                    <a:p>
                      <a:pPr marL="229870" marR="166370" indent="-188594" algn="l">
                        <a:lnSpc>
                          <a:spcPct val="102600"/>
                        </a:lnSpc>
                        <a:buChar char="•"/>
                        <a:tabLst>
                          <a:tab pos="229870" algn="l"/>
                        </a:tabLst>
                        <a:defRPr/>
                      </a:pPr>
                      <a:endParaRPr lang="ru-RU" sz="1400" dirty="0" smtClean="0">
                        <a:solidFill>
                          <a:srgbClr val="231F20"/>
                        </a:solidFill>
                        <a:latin typeface="+mn-lt"/>
                        <a:cs typeface="Roboto"/>
                      </a:endParaRPr>
                    </a:p>
                    <a:p>
                      <a:pPr marL="229870" marR="166370" indent="-188594" algn="l">
                        <a:lnSpc>
                          <a:spcPct val="102600"/>
                        </a:lnSpc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lang="ru-RU" sz="1400" dirty="0" smtClean="0">
                          <a:solidFill>
                            <a:srgbClr val="231F20"/>
                          </a:solidFill>
                          <a:latin typeface="+mn-lt"/>
                          <a:cs typeface="Roboto"/>
                        </a:rPr>
                        <a:t>Определение преимуществ профсоюзного членства</a:t>
                      </a:r>
                    </a:p>
                    <a:p>
                      <a:pPr marL="229870" marR="166370" indent="-188594" algn="l">
                        <a:lnSpc>
                          <a:spcPct val="102600"/>
                        </a:lnSpc>
                        <a:buChar char="•"/>
                        <a:tabLst>
                          <a:tab pos="229870" algn="l"/>
                        </a:tabLst>
                        <a:defRPr/>
                      </a:pPr>
                      <a:endParaRPr lang="ru-RU" sz="1400" dirty="0" smtClean="0">
                        <a:solidFill>
                          <a:srgbClr val="231F20"/>
                        </a:solidFill>
                        <a:latin typeface="+mn-lt"/>
                        <a:cs typeface="Roboto"/>
                      </a:endParaRPr>
                    </a:p>
                    <a:p>
                      <a:pPr marL="229870" marR="166370" indent="-188594" algn="l">
                        <a:lnSpc>
                          <a:spcPct val="102600"/>
                        </a:lnSpc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lang="ru-RU" sz="1400" dirty="0" smtClean="0">
                          <a:solidFill>
                            <a:srgbClr val="231F20"/>
                          </a:solidFill>
                          <a:latin typeface="+mn-lt"/>
                          <a:cs typeface="Roboto"/>
                        </a:rPr>
                        <a:t>Акцент не на процессе, а на результате</a:t>
                      </a:r>
                    </a:p>
                    <a:p>
                      <a:pPr marL="229870" marR="166370" indent="-188594" algn="l">
                        <a:lnSpc>
                          <a:spcPct val="102600"/>
                        </a:lnSpc>
                        <a:buChar char="•"/>
                        <a:tabLst>
                          <a:tab pos="229870" algn="l"/>
                        </a:tabLst>
                        <a:defRPr/>
                      </a:pPr>
                      <a:endParaRPr lang="ru-RU" sz="1400" dirty="0" smtClean="0">
                        <a:solidFill>
                          <a:srgbClr val="231F20"/>
                        </a:solidFill>
                        <a:latin typeface="+mn-lt"/>
                        <a:cs typeface="Roboto"/>
                      </a:endParaRPr>
                    </a:p>
                    <a:p>
                      <a:pPr marL="229870" marR="166370" indent="-188594" algn="l">
                        <a:lnSpc>
                          <a:spcPct val="102600"/>
                        </a:lnSpc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lang="ru-RU" sz="1400" dirty="0" smtClean="0">
                          <a:solidFill>
                            <a:srgbClr val="231F20"/>
                          </a:solidFill>
                          <a:latin typeface="+mn-lt"/>
                          <a:cs typeface="Roboto"/>
                        </a:rPr>
                        <a:t>Визуализация побед</a:t>
                      </a:r>
                    </a:p>
                    <a:p>
                      <a:pPr marL="229870" marR="166370" indent="-188594" algn="l">
                        <a:lnSpc>
                          <a:spcPct val="102600"/>
                        </a:lnSpc>
                        <a:buChar char="•"/>
                        <a:tabLst>
                          <a:tab pos="229870" algn="l"/>
                        </a:tabLst>
                        <a:defRPr/>
                      </a:pPr>
                      <a:endParaRPr lang="ru-RU" sz="1400" dirty="0" smtClean="0">
                        <a:solidFill>
                          <a:srgbClr val="231F20"/>
                        </a:solidFill>
                        <a:latin typeface="+mn-lt"/>
                        <a:cs typeface="Roboto"/>
                      </a:endParaRPr>
                    </a:p>
                    <a:p>
                      <a:pPr marL="229870" marR="166370" indent="-188594" algn="l">
                        <a:lnSpc>
                          <a:spcPct val="102600"/>
                        </a:lnSpc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lang="ru-RU" sz="1400" dirty="0" smtClean="0">
                          <a:solidFill>
                            <a:srgbClr val="231F20"/>
                          </a:solidFill>
                          <a:latin typeface="+mn-lt"/>
                          <a:cs typeface="Roboto"/>
                        </a:rPr>
                        <a:t>Адаптация сообщений под сегментированную аудиторию</a:t>
                      </a:r>
                    </a:p>
                    <a:p>
                      <a:pPr marL="229870" marR="166370" indent="-188594" algn="l">
                        <a:lnSpc>
                          <a:spcPct val="102600"/>
                        </a:lnSpc>
                        <a:buChar char="•"/>
                        <a:tabLst>
                          <a:tab pos="229870" algn="l"/>
                        </a:tabLst>
                        <a:defRPr/>
                      </a:pPr>
                      <a:endParaRPr lang="ru-RU" sz="1400" dirty="0" smtClean="0">
                        <a:solidFill>
                          <a:srgbClr val="231F20"/>
                        </a:solidFill>
                        <a:latin typeface="+mn-lt"/>
                        <a:cs typeface="Roboto"/>
                      </a:endParaRPr>
                    </a:p>
                    <a:p>
                      <a:pPr marL="229870" marR="166370" indent="-188594" algn="l">
                        <a:lnSpc>
                          <a:spcPct val="102600"/>
                        </a:lnSpc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lang="ru-RU" sz="1400" dirty="0" smtClean="0">
                          <a:solidFill>
                            <a:srgbClr val="231F20"/>
                          </a:solidFill>
                          <a:latin typeface="+mn-lt"/>
                          <a:cs typeface="Roboto"/>
                        </a:rPr>
                        <a:t>Развитие эмоциональной связи</a:t>
                      </a:r>
                    </a:p>
                    <a:p>
                      <a:pPr marL="229870" marR="166370" indent="-188594" algn="l">
                        <a:lnSpc>
                          <a:spcPct val="102600"/>
                        </a:lnSpc>
                        <a:buChar char="•"/>
                        <a:tabLst>
                          <a:tab pos="229870" algn="l"/>
                        </a:tabLst>
                        <a:defRPr/>
                      </a:pPr>
                      <a:endParaRPr lang="ru-RU" sz="1400" dirty="0" smtClean="0">
                        <a:solidFill>
                          <a:srgbClr val="231F20"/>
                        </a:solidFill>
                        <a:latin typeface="+mn-lt"/>
                        <a:cs typeface="Roboto"/>
                      </a:endParaRPr>
                    </a:p>
                    <a:p>
                      <a:pPr marL="229870" marR="166370" indent="-188594" algn="l">
                        <a:lnSpc>
                          <a:spcPct val="102600"/>
                        </a:lnSpc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lang="ru-RU" sz="1400" dirty="0" smtClean="0">
                          <a:solidFill>
                            <a:srgbClr val="231F20"/>
                          </a:solidFill>
                          <a:latin typeface="+mn-lt"/>
                          <a:cs typeface="Roboto"/>
                        </a:rPr>
                        <a:t>Внутренние </a:t>
                      </a:r>
                      <a:r>
                        <a:rPr lang="ru-RU" sz="1400" dirty="0" err="1" smtClean="0">
                          <a:solidFill>
                            <a:srgbClr val="231F20"/>
                          </a:solidFill>
                          <a:latin typeface="+mn-lt"/>
                          <a:cs typeface="Roboto"/>
                        </a:rPr>
                        <a:t>амбассадоры</a:t>
                      </a:r>
                      <a:r>
                        <a:rPr lang="ru-RU" sz="1400" dirty="0" smtClean="0">
                          <a:solidFill>
                            <a:srgbClr val="231F20"/>
                          </a:solidFill>
                          <a:latin typeface="+mn-lt"/>
                          <a:cs typeface="Roboto"/>
                        </a:rPr>
                        <a:t> </a:t>
                      </a:r>
                    </a:p>
                    <a:p>
                      <a:pPr marL="229870" marR="166370" indent="-188594" algn="l">
                        <a:lnSpc>
                          <a:spcPct val="102600"/>
                        </a:lnSpc>
                        <a:buChar char="•"/>
                        <a:tabLst>
                          <a:tab pos="229870" algn="l"/>
                        </a:tabLst>
                        <a:defRPr/>
                      </a:pPr>
                      <a:endParaRPr lang="ru-RU" sz="1400" dirty="0" smtClean="0">
                        <a:solidFill>
                          <a:srgbClr val="231F20"/>
                        </a:solidFill>
                        <a:latin typeface="+mn-lt"/>
                        <a:cs typeface="Roboto"/>
                      </a:endParaRPr>
                    </a:p>
                    <a:p>
                      <a:pPr marL="229870" marR="166370" indent="-188594" algn="l">
                        <a:lnSpc>
                          <a:spcPct val="102600"/>
                        </a:lnSpc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lang="ru-RU" sz="1400" dirty="0" smtClean="0">
                          <a:solidFill>
                            <a:srgbClr val="231F20"/>
                          </a:solidFill>
                          <a:latin typeface="+mn-lt"/>
                          <a:cs typeface="Roboto"/>
                        </a:rPr>
                        <a:t>Ритуал вступления в профсоюз (польза, цифра, удобство)</a:t>
                      </a:r>
                    </a:p>
                    <a:p>
                      <a:pPr marL="229870" marR="166370" indent="-188594" algn="l">
                        <a:lnSpc>
                          <a:spcPct val="102600"/>
                        </a:lnSpc>
                        <a:buChar char="•"/>
                        <a:tabLst>
                          <a:tab pos="229870" algn="l"/>
                        </a:tabLst>
                        <a:defRPr/>
                      </a:pPr>
                      <a:endParaRPr lang="ru-RU" sz="1400" dirty="0" smtClean="0">
                        <a:solidFill>
                          <a:srgbClr val="231F20"/>
                        </a:solidFill>
                        <a:latin typeface="+mn-lt"/>
                        <a:cs typeface="Roboto"/>
                      </a:endParaRPr>
                    </a:p>
                    <a:p>
                      <a:pPr marL="229870" marR="166370" indent="-188594" algn="l">
                        <a:lnSpc>
                          <a:spcPct val="102600"/>
                        </a:lnSpc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lang="ru-RU" sz="1400" dirty="0" smtClean="0">
                          <a:solidFill>
                            <a:srgbClr val="231F20"/>
                          </a:solidFill>
                          <a:latin typeface="+mn-lt"/>
                          <a:cs typeface="Roboto"/>
                        </a:rPr>
                        <a:t>Формирование образа эксперта и партнера</a:t>
                      </a:r>
                    </a:p>
                  </a:txBody>
                  <a:tcPr marL="0" marR="0" marT="0" marB="0">
                    <a:lnL w="12700" algn="ctr">
                      <a:solidFill>
                        <a:srgbClr val="231F20"/>
                      </a:solidFill>
                    </a:lnL>
                    <a:lnR w="12700" algn="ctr">
                      <a:solidFill>
                        <a:srgbClr val="231F20"/>
                      </a:solidFill>
                    </a:lnR>
                    <a:lnT w="12700" algn="ctr">
                      <a:solidFill>
                        <a:srgbClr val="231F20"/>
                      </a:solidFill>
                    </a:lnT>
                    <a:lnB w="12700" algn="ctr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defRPr/>
                      </a:pPr>
                      <a:endParaRPr sz="1400" dirty="0">
                        <a:latin typeface="Calibri"/>
                        <a:cs typeface="Times New Roman"/>
                      </a:endParaRPr>
                    </a:p>
                    <a:p>
                      <a:pPr marL="229870" indent="-187960">
                        <a:lnSpc>
                          <a:spcPct val="100000"/>
                        </a:lnSpc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lang="ru-RU" sz="1400" spc="-25" dirty="0" smtClean="0">
                          <a:solidFill>
                            <a:srgbClr val="231F20"/>
                          </a:solidFill>
                          <a:latin typeface="+mn-lt"/>
                          <a:cs typeface="Roboto"/>
                        </a:rPr>
                        <a:t>Работники – не члены профсоюза</a:t>
                      </a:r>
                    </a:p>
                    <a:p>
                      <a:pPr marL="229870" indent="-187960">
                        <a:lnSpc>
                          <a:spcPct val="100000"/>
                        </a:lnSpc>
                        <a:buChar char="•"/>
                        <a:tabLst>
                          <a:tab pos="229870" algn="l"/>
                        </a:tabLst>
                        <a:defRPr/>
                      </a:pPr>
                      <a:endParaRPr lang="ru-RU" sz="1400" spc="-25" dirty="0" smtClean="0">
                        <a:solidFill>
                          <a:srgbClr val="231F20"/>
                        </a:solidFill>
                        <a:latin typeface="+mn-lt"/>
                        <a:cs typeface="Roboto"/>
                      </a:endParaRPr>
                    </a:p>
                    <a:p>
                      <a:pPr marL="229870" indent="-187960">
                        <a:lnSpc>
                          <a:spcPct val="100000"/>
                        </a:lnSpc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lang="ru-RU" sz="1400" spc="-25" dirty="0" smtClean="0">
                          <a:solidFill>
                            <a:srgbClr val="231F20"/>
                          </a:solidFill>
                          <a:latin typeface="+mn-lt"/>
                          <a:cs typeface="Roboto"/>
                        </a:rPr>
                        <a:t>Члены профсоюза</a:t>
                      </a:r>
                    </a:p>
                    <a:p>
                      <a:pPr marL="229870" indent="-187960">
                        <a:lnSpc>
                          <a:spcPct val="100000"/>
                        </a:lnSpc>
                        <a:buChar char="•"/>
                        <a:tabLst>
                          <a:tab pos="229870" algn="l"/>
                        </a:tabLst>
                        <a:defRPr/>
                      </a:pPr>
                      <a:endParaRPr lang="ru-RU" sz="1400" spc="-25" dirty="0" smtClean="0">
                        <a:solidFill>
                          <a:srgbClr val="231F20"/>
                        </a:solidFill>
                        <a:latin typeface="+mn-lt"/>
                        <a:cs typeface="Roboto"/>
                      </a:endParaRPr>
                    </a:p>
                    <a:p>
                      <a:pPr marL="229870" indent="-187960">
                        <a:lnSpc>
                          <a:spcPct val="100000"/>
                        </a:lnSpc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lang="ru-RU" sz="1400" spc="-25" dirty="0" smtClean="0">
                          <a:solidFill>
                            <a:srgbClr val="231F20"/>
                          </a:solidFill>
                          <a:latin typeface="+mn-lt"/>
                          <a:cs typeface="Roboto"/>
                        </a:rPr>
                        <a:t>Профсоюзный актив</a:t>
                      </a:r>
                    </a:p>
                  </a:txBody>
                  <a:tcPr marL="0" marR="0" marT="0" marB="0">
                    <a:lnL w="12700" algn="ctr">
                      <a:solidFill>
                        <a:srgbClr val="231F20"/>
                      </a:solidFill>
                    </a:lnL>
                    <a:lnR w="12700" algn="ctr">
                      <a:solidFill>
                        <a:srgbClr val="231F20"/>
                      </a:solidFill>
                    </a:lnR>
                    <a:lnT w="12700" algn="ctr">
                      <a:solidFill>
                        <a:srgbClr val="231F20"/>
                      </a:solidFill>
                    </a:lnT>
                    <a:lnB w="12700" algn="ctr">
                      <a:solidFill>
                        <a:srgbClr val="231F20"/>
                      </a:solidFill>
                    </a:lnB>
                  </a:tcPr>
                </a:tc>
              </a:tr>
            </a:tbl>
          </a:graphicData>
        </a:graphic>
      </p:graphicFrame>
      <p:sp>
        <p:nvSpPr>
          <p:cNvPr id="3" name="object 3"/>
          <p:cNvSpPr txBox="1"/>
          <p:nvPr/>
        </p:nvSpPr>
        <p:spPr bwMode="auto">
          <a:xfrm>
            <a:off x="1230653" y="887795"/>
            <a:ext cx="15621000" cy="1309974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r>
              <a:rPr lang="ru-RU" sz="2800" b="1" dirty="0" smtClean="0"/>
              <a:t>Площадка </a:t>
            </a:r>
            <a:r>
              <a:rPr lang="ru-RU" sz="2800" b="1" dirty="0"/>
              <a:t>«ВНЕШНИЙ АУДИТ» </a:t>
            </a:r>
            <a:endParaRPr lang="ru-RU" sz="2800" dirty="0"/>
          </a:p>
          <a:p>
            <a:r>
              <a:rPr lang="ru-RU" sz="2800" b="1" dirty="0"/>
              <a:t>Сессия 2: БИЗНЕС </a:t>
            </a:r>
            <a:endParaRPr lang="ru-RU" sz="2800" dirty="0"/>
          </a:p>
          <a:p>
            <a:r>
              <a:rPr lang="ru-RU" sz="2800" b="1" dirty="0"/>
              <a:t>ТЕМА: «БРЕНД РАБОТОДАТЕЛЯ. ПРИМЕНИМ ЛИ ЭТОТ ОПЫТ?» </a:t>
            </a:r>
            <a:r>
              <a:rPr lang="ru-RU" sz="2800" dirty="0"/>
              <a:t>	</a:t>
            </a:r>
          </a:p>
        </p:txBody>
      </p:sp>
      <p:grpSp>
        <p:nvGrpSpPr>
          <p:cNvPr id="8" name="Группа 7"/>
          <p:cNvGrpSpPr/>
          <p:nvPr/>
        </p:nvGrpSpPr>
        <p:grpSpPr bwMode="auto">
          <a:xfrm>
            <a:off x="15767050" y="396642"/>
            <a:ext cx="2639092" cy="2232787"/>
            <a:chOff x="17100143" y="1629685"/>
            <a:chExt cx="1663342" cy="1407260"/>
          </a:xfrm>
        </p:grpSpPr>
        <p:pic>
          <p:nvPicPr>
            <p:cNvPr id="9" name="object 69"/>
            <p:cNvPicPr/>
            <p:nvPr/>
          </p:nvPicPr>
          <p:blipFill>
            <a:blip r:embed="rId2"/>
            <a:stretch/>
          </p:blipFill>
          <p:spPr bwMode="auto">
            <a:xfrm>
              <a:off x="17106558" y="1629685"/>
              <a:ext cx="1627028" cy="233249"/>
            </a:xfrm>
            <a:prstGeom prst="rect">
              <a:avLst/>
            </a:prstGeom>
          </p:spPr>
        </p:pic>
        <p:pic>
          <p:nvPicPr>
            <p:cNvPr id="10" name="object 70"/>
            <p:cNvPicPr/>
            <p:nvPr/>
          </p:nvPicPr>
          <p:blipFill>
            <a:blip r:embed="rId3"/>
            <a:stretch/>
          </p:blipFill>
          <p:spPr bwMode="auto">
            <a:xfrm>
              <a:off x="17100143" y="2400492"/>
              <a:ext cx="1663342" cy="636453"/>
            </a:xfrm>
            <a:prstGeom prst="rect">
              <a:avLst/>
            </a:prstGeom>
          </p:spPr>
        </p:pic>
        <p:sp>
          <p:nvSpPr>
            <p:cNvPr id="11" name="object 71"/>
            <p:cNvSpPr/>
            <p:nvPr/>
          </p:nvSpPr>
          <p:spPr bwMode="auto">
            <a:xfrm>
              <a:off x="17106565" y="1921696"/>
              <a:ext cx="1627505" cy="417195"/>
            </a:xfrm>
            <a:custGeom>
              <a:avLst/>
              <a:gdLst/>
              <a:ahLst/>
              <a:cxnLst/>
              <a:rect l="l" t="t" r="r" b="b"/>
              <a:pathLst>
                <a:path w="1627505" h="417194" extrusionOk="0">
                  <a:moveTo>
                    <a:pt x="1397590" y="0"/>
                  </a:moveTo>
                  <a:lnTo>
                    <a:pt x="1364932" y="0"/>
                  </a:lnTo>
                  <a:lnTo>
                    <a:pt x="1364932" y="417023"/>
                  </a:lnTo>
                  <a:lnTo>
                    <a:pt x="1397590" y="417023"/>
                  </a:lnTo>
                  <a:lnTo>
                    <a:pt x="1397590" y="221689"/>
                  </a:lnTo>
                  <a:lnTo>
                    <a:pt x="1485712" y="221689"/>
                  </a:lnTo>
                  <a:lnTo>
                    <a:pt x="1473494" y="204800"/>
                  </a:lnTo>
                  <a:lnTo>
                    <a:pt x="1483095" y="191041"/>
                  </a:lnTo>
                  <a:lnTo>
                    <a:pt x="1397590" y="191041"/>
                  </a:lnTo>
                  <a:lnTo>
                    <a:pt x="1397590" y="0"/>
                  </a:lnTo>
                  <a:close/>
                </a:path>
                <a:path w="1627505" h="417194" extrusionOk="0">
                  <a:moveTo>
                    <a:pt x="1485712" y="221689"/>
                  </a:moveTo>
                  <a:lnTo>
                    <a:pt x="1444270" y="221689"/>
                  </a:lnTo>
                  <a:lnTo>
                    <a:pt x="1586339" y="417023"/>
                  </a:lnTo>
                  <a:lnTo>
                    <a:pt x="1627018" y="417023"/>
                  </a:lnTo>
                  <a:lnTo>
                    <a:pt x="1485712" y="221689"/>
                  </a:lnTo>
                  <a:close/>
                </a:path>
                <a:path w="1627505" h="417194" extrusionOk="0">
                  <a:moveTo>
                    <a:pt x="1616411" y="0"/>
                  </a:moveTo>
                  <a:lnTo>
                    <a:pt x="1575166" y="0"/>
                  </a:lnTo>
                  <a:lnTo>
                    <a:pt x="1442280" y="191041"/>
                  </a:lnTo>
                  <a:lnTo>
                    <a:pt x="1483095" y="191041"/>
                  </a:lnTo>
                  <a:lnTo>
                    <a:pt x="1616411" y="0"/>
                  </a:lnTo>
                  <a:close/>
                </a:path>
                <a:path w="1627505" h="417194" extrusionOk="0">
                  <a:moveTo>
                    <a:pt x="1318650" y="0"/>
                  </a:moveTo>
                  <a:lnTo>
                    <a:pt x="1101254" y="0"/>
                  </a:lnTo>
                  <a:lnTo>
                    <a:pt x="1101254" y="417023"/>
                  </a:lnTo>
                  <a:lnTo>
                    <a:pt x="1320085" y="417023"/>
                  </a:lnTo>
                  <a:lnTo>
                    <a:pt x="1320085" y="386668"/>
                  </a:lnTo>
                  <a:lnTo>
                    <a:pt x="1133923" y="386668"/>
                  </a:lnTo>
                  <a:lnTo>
                    <a:pt x="1133923" y="217396"/>
                  </a:lnTo>
                  <a:lnTo>
                    <a:pt x="1295740" y="217396"/>
                  </a:lnTo>
                  <a:lnTo>
                    <a:pt x="1295740" y="187041"/>
                  </a:lnTo>
                  <a:lnTo>
                    <a:pt x="1133923" y="187041"/>
                  </a:lnTo>
                  <a:lnTo>
                    <a:pt x="1133923" y="30930"/>
                  </a:lnTo>
                  <a:lnTo>
                    <a:pt x="1318650" y="30930"/>
                  </a:lnTo>
                  <a:lnTo>
                    <a:pt x="1318650" y="0"/>
                  </a:lnTo>
                  <a:close/>
                </a:path>
                <a:path w="1627505" h="417194" extrusionOk="0">
                  <a:moveTo>
                    <a:pt x="922087" y="0"/>
                  </a:moveTo>
                  <a:lnTo>
                    <a:pt x="816404" y="0"/>
                  </a:lnTo>
                  <a:lnTo>
                    <a:pt x="816404" y="417023"/>
                  </a:lnTo>
                  <a:lnTo>
                    <a:pt x="934118" y="417023"/>
                  </a:lnTo>
                  <a:lnTo>
                    <a:pt x="959910" y="415052"/>
                  </a:lnTo>
                  <a:lnTo>
                    <a:pt x="982586" y="409140"/>
                  </a:lnTo>
                  <a:lnTo>
                    <a:pt x="1002150" y="399288"/>
                  </a:lnTo>
                  <a:lnTo>
                    <a:pt x="1017208" y="386668"/>
                  </a:lnTo>
                  <a:lnTo>
                    <a:pt x="849052" y="386668"/>
                  </a:lnTo>
                  <a:lnTo>
                    <a:pt x="849052" y="216516"/>
                  </a:lnTo>
                  <a:lnTo>
                    <a:pt x="1013197" y="216516"/>
                  </a:lnTo>
                  <a:lnTo>
                    <a:pt x="1007966" y="211946"/>
                  </a:lnTo>
                  <a:lnTo>
                    <a:pt x="994964" y="204341"/>
                  </a:lnTo>
                  <a:lnTo>
                    <a:pt x="980514" y="199229"/>
                  </a:lnTo>
                  <a:lnTo>
                    <a:pt x="992975" y="193112"/>
                  </a:lnTo>
                  <a:lnTo>
                    <a:pt x="1002014" y="186748"/>
                  </a:lnTo>
                  <a:lnTo>
                    <a:pt x="849052" y="186748"/>
                  </a:lnTo>
                  <a:lnTo>
                    <a:pt x="849052" y="30930"/>
                  </a:lnTo>
                  <a:lnTo>
                    <a:pt x="1010313" y="30930"/>
                  </a:lnTo>
                  <a:lnTo>
                    <a:pt x="1007592" y="27622"/>
                  </a:lnTo>
                  <a:lnTo>
                    <a:pt x="991344" y="15536"/>
                  </a:lnTo>
                  <a:lnTo>
                    <a:pt x="971675" y="6904"/>
                  </a:lnTo>
                  <a:lnTo>
                    <a:pt x="948589" y="1725"/>
                  </a:lnTo>
                  <a:lnTo>
                    <a:pt x="922087" y="0"/>
                  </a:lnTo>
                  <a:close/>
                </a:path>
                <a:path w="1627505" h="417194" extrusionOk="0">
                  <a:moveTo>
                    <a:pt x="1013197" y="216516"/>
                  </a:moveTo>
                  <a:lnTo>
                    <a:pt x="940411" y="216516"/>
                  </a:lnTo>
                  <a:lnTo>
                    <a:pt x="957201" y="218301"/>
                  </a:lnTo>
                  <a:lnTo>
                    <a:pt x="972033" y="222772"/>
                  </a:lnTo>
                  <a:lnTo>
                    <a:pt x="1004540" y="251922"/>
                  </a:lnTo>
                  <a:lnTo>
                    <a:pt x="1015706" y="299540"/>
                  </a:lnTo>
                  <a:lnTo>
                    <a:pt x="1015738" y="300001"/>
                  </a:lnTo>
                  <a:lnTo>
                    <a:pt x="1014397" y="319275"/>
                  </a:lnTo>
                  <a:lnTo>
                    <a:pt x="994262" y="363706"/>
                  </a:lnTo>
                  <a:lnTo>
                    <a:pt x="953172" y="385233"/>
                  </a:lnTo>
                  <a:lnTo>
                    <a:pt x="935542" y="386668"/>
                  </a:lnTo>
                  <a:lnTo>
                    <a:pt x="1017208" y="386668"/>
                  </a:lnTo>
                  <a:lnTo>
                    <a:pt x="1040951" y="348251"/>
                  </a:lnTo>
                  <a:lnTo>
                    <a:pt x="1048364" y="300001"/>
                  </a:lnTo>
                  <a:lnTo>
                    <a:pt x="1048397" y="299540"/>
                  </a:lnTo>
                  <a:lnTo>
                    <a:pt x="1037835" y="249051"/>
                  </a:lnTo>
                  <a:lnTo>
                    <a:pt x="1019520" y="222041"/>
                  </a:lnTo>
                  <a:lnTo>
                    <a:pt x="1013197" y="216516"/>
                  </a:lnTo>
                  <a:close/>
                </a:path>
                <a:path w="1627505" h="417194" extrusionOk="0">
                  <a:moveTo>
                    <a:pt x="1010313" y="30930"/>
                  </a:moveTo>
                  <a:lnTo>
                    <a:pt x="922087" y="30930"/>
                  </a:lnTo>
                  <a:lnTo>
                    <a:pt x="941271" y="32106"/>
                  </a:lnTo>
                  <a:lnTo>
                    <a:pt x="957860" y="35627"/>
                  </a:lnTo>
                  <a:lnTo>
                    <a:pt x="992067" y="60390"/>
                  </a:lnTo>
                  <a:lnTo>
                    <a:pt x="1003424" y="108268"/>
                  </a:lnTo>
                  <a:lnTo>
                    <a:pt x="1002135" y="126552"/>
                  </a:lnTo>
                  <a:lnTo>
                    <a:pt x="982807" y="166968"/>
                  </a:lnTo>
                  <a:lnTo>
                    <a:pt x="942522" y="185513"/>
                  </a:lnTo>
                  <a:lnTo>
                    <a:pt x="924945" y="186748"/>
                  </a:lnTo>
                  <a:lnTo>
                    <a:pt x="1002014" y="186748"/>
                  </a:lnTo>
                  <a:lnTo>
                    <a:pt x="1028269" y="152489"/>
                  </a:lnTo>
                  <a:lnTo>
                    <a:pt x="1036649" y="109054"/>
                  </a:lnTo>
                  <a:lnTo>
                    <a:pt x="1034831" y="83790"/>
                  </a:lnTo>
                  <a:lnTo>
                    <a:pt x="1029380" y="61796"/>
                  </a:lnTo>
                  <a:lnTo>
                    <a:pt x="1020300" y="43072"/>
                  </a:lnTo>
                  <a:lnTo>
                    <a:pt x="1010313" y="30930"/>
                  </a:lnTo>
                  <a:close/>
                </a:path>
                <a:path w="1627505" h="417194" extrusionOk="0">
                  <a:moveTo>
                    <a:pt x="638776" y="0"/>
                  </a:moveTo>
                  <a:lnTo>
                    <a:pt x="606117" y="0"/>
                  </a:lnTo>
                  <a:lnTo>
                    <a:pt x="606117" y="417023"/>
                  </a:lnTo>
                  <a:lnTo>
                    <a:pt x="638776" y="417023"/>
                  </a:lnTo>
                  <a:lnTo>
                    <a:pt x="638776" y="0"/>
                  </a:lnTo>
                  <a:close/>
                </a:path>
                <a:path w="1627505" h="417194" extrusionOk="0">
                  <a:moveTo>
                    <a:pt x="327246" y="0"/>
                  </a:moveTo>
                  <a:lnTo>
                    <a:pt x="288305" y="0"/>
                  </a:lnTo>
                  <a:lnTo>
                    <a:pt x="403725" y="205648"/>
                  </a:lnTo>
                  <a:lnTo>
                    <a:pt x="284860" y="417023"/>
                  </a:lnTo>
                  <a:lnTo>
                    <a:pt x="323822" y="417023"/>
                  </a:lnTo>
                  <a:lnTo>
                    <a:pt x="423212" y="235731"/>
                  </a:lnTo>
                  <a:lnTo>
                    <a:pt x="460097" y="235731"/>
                  </a:lnTo>
                  <a:lnTo>
                    <a:pt x="443263" y="205648"/>
                  </a:lnTo>
                  <a:lnTo>
                    <a:pt x="459901" y="175858"/>
                  </a:lnTo>
                  <a:lnTo>
                    <a:pt x="423212" y="175858"/>
                  </a:lnTo>
                  <a:lnTo>
                    <a:pt x="327246" y="0"/>
                  </a:lnTo>
                  <a:close/>
                </a:path>
                <a:path w="1627505" h="417194" extrusionOk="0">
                  <a:moveTo>
                    <a:pt x="460097" y="235731"/>
                  </a:moveTo>
                  <a:lnTo>
                    <a:pt x="423212" y="235731"/>
                  </a:lnTo>
                  <a:lnTo>
                    <a:pt x="522298" y="417023"/>
                  </a:lnTo>
                  <a:lnTo>
                    <a:pt x="561543" y="417023"/>
                  </a:lnTo>
                  <a:lnTo>
                    <a:pt x="460097" y="235731"/>
                  </a:lnTo>
                  <a:close/>
                </a:path>
                <a:path w="1627505" h="417194" extrusionOk="0">
                  <a:moveTo>
                    <a:pt x="558119" y="0"/>
                  </a:moveTo>
                  <a:lnTo>
                    <a:pt x="519146" y="0"/>
                  </a:lnTo>
                  <a:lnTo>
                    <a:pt x="423212" y="175858"/>
                  </a:lnTo>
                  <a:lnTo>
                    <a:pt x="459901" y="175858"/>
                  </a:lnTo>
                  <a:lnTo>
                    <a:pt x="558119" y="0"/>
                  </a:lnTo>
                  <a:close/>
                </a:path>
                <a:path w="1627505" h="417194" extrusionOk="0">
                  <a:moveTo>
                    <a:pt x="42386" y="0"/>
                  </a:moveTo>
                  <a:lnTo>
                    <a:pt x="3444" y="0"/>
                  </a:lnTo>
                  <a:lnTo>
                    <a:pt x="118855" y="205648"/>
                  </a:lnTo>
                  <a:lnTo>
                    <a:pt x="0" y="417023"/>
                  </a:lnTo>
                  <a:lnTo>
                    <a:pt x="38972" y="417023"/>
                  </a:lnTo>
                  <a:lnTo>
                    <a:pt x="138330" y="235731"/>
                  </a:lnTo>
                  <a:lnTo>
                    <a:pt x="175211" y="235731"/>
                  </a:lnTo>
                  <a:lnTo>
                    <a:pt x="158372" y="205648"/>
                  </a:lnTo>
                  <a:lnTo>
                    <a:pt x="175011" y="175858"/>
                  </a:lnTo>
                  <a:lnTo>
                    <a:pt x="138330" y="175858"/>
                  </a:lnTo>
                  <a:lnTo>
                    <a:pt x="42386" y="0"/>
                  </a:lnTo>
                  <a:close/>
                </a:path>
                <a:path w="1627505" h="417194" extrusionOk="0">
                  <a:moveTo>
                    <a:pt x="175211" y="235731"/>
                  </a:moveTo>
                  <a:lnTo>
                    <a:pt x="138330" y="235731"/>
                  </a:lnTo>
                  <a:lnTo>
                    <a:pt x="237437" y="417023"/>
                  </a:lnTo>
                  <a:lnTo>
                    <a:pt x="276693" y="417023"/>
                  </a:lnTo>
                  <a:lnTo>
                    <a:pt x="175211" y="235731"/>
                  </a:lnTo>
                  <a:close/>
                </a:path>
                <a:path w="1627505" h="417194" extrusionOk="0">
                  <a:moveTo>
                    <a:pt x="273237" y="0"/>
                  </a:moveTo>
                  <a:lnTo>
                    <a:pt x="234296" y="0"/>
                  </a:lnTo>
                  <a:lnTo>
                    <a:pt x="138330" y="175858"/>
                  </a:lnTo>
                  <a:lnTo>
                    <a:pt x="175011" y="175858"/>
                  </a:lnTo>
                  <a:lnTo>
                    <a:pt x="273237" y="0"/>
                  </a:lnTo>
                  <a:close/>
                </a:path>
              </a:pathLst>
            </a:custGeom>
            <a:solidFill>
              <a:srgbClr val="A81E22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231323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m="http://schemas.openxmlformats.org/officeDocument/2006/math" xmlns:w="http://schemas.openxmlformats.org/wordprocessingml/2006/main"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7751289"/>
              </p:ext>
            </p:extLst>
          </p:nvPr>
        </p:nvGraphicFramePr>
        <p:xfrm>
          <a:off x="1243354" y="2785255"/>
          <a:ext cx="17266896" cy="67951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760696"/>
                <a:gridCol w="5715000"/>
                <a:gridCol w="5791200"/>
              </a:tblGrid>
              <a:tr h="14605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defRPr/>
                      </a:pPr>
                      <a:endParaRPr sz="1700" b="1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74"/>
                        </a:spcBef>
                        <a:defRPr/>
                      </a:pPr>
                      <a:endParaRPr sz="1700" b="1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  <a:defRPr/>
                      </a:pPr>
                      <a:r>
                        <a:rPr lang="ru-RU" sz="1700" b="1" spc="-20" dirty="0" smtClean="0">
                          <a:solidFill>
                            <a:srgbClr val="231F20"/>
                          </a:solidFill>
                          <a:latin typeface="Roboto Lt"/>
                          <a:cs typeface="Roboto Lt"/>
                        </a:rPr>
                        <a:t>Исследователи</a:t>
                      </a:r>
                      <a:endParaRPr sz="1700" b="1" dirty="0">
                        <a:latin typeface="Roboto Lt"/>
                        <a:cs typeface="Roboto Lt"/>
                      </a:endParaRPr>
                    </a:p>
                  </a:txBody>
                  <a:tcPr marL="0" marR="0" marT="0" marB="0">
                    <a:lnL w="12700" algn="ctr">
                      <a:solidFill>
                        <a:srgbClr val="231F20"/>
                      </a:solidFill>
                    </a:lnL>
                    <a:lnR w="12700" algn="ctr">
                      <a:solidFill>
                        <a:srgbClr val="231F20"/>
                      </a:solidFill>
                    </a:lnR>
                    <a:lnT w="12700" algn="ctr">
                      <a:solidFill>
                        <a:srgbClr val="231F20"/>
                      </a:solidFill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BE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defRPr/>
                      </a:pPr>
                      <a:endParaRPr sz="1700" b="1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74"/>
                        </a:spcBef>
                        <a:defRPr/>
                      </a:pPr>
                      <a:endParaRPr sz="1700" b="1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  <a:defRPr/>
                      </a:pPr>
                      <a:r>
                        <a:rPr lang="ru-RU" sz="1700" b="1" spc="-25" dirty="0" smtClean="0">
                          <a:solidFill>
                            <a:srgbClr val="231F20"/>
                          </a:solidFill>
                          <a:latin typeface="Roboto Lt"/>
                          <a:cs typeface="Roboto Lt"/>
                        </a:rPr>
                        <a:t>Инструменты</a:t>
                      </a:r>
                      <a:endParaRPr sz="1700" b="1" dirty="0">
                        <a:latin typeface="Roboto Lt"/>
                        <a:cs typeface="Roboto Lt"/>
                      </a:endParaRPr>
                    </a:p>
                  </a:txBody>
                  <a:tcPr marL="0" marR="0" marT="0" marB="0">
                    <a:lnL w="12700" algn="ctr">
                      <a:solidFill>
                        <a:srgbClr val="231F20"/>
                      </a:solidFill>
                    </a:lnL>
                    <a:lnR w="12700" algn="ctr">
                      <a:solidFill>
                        <a:srgbClr val="231F20"/>
                      </a:solidFill>
                    </a:lnR>
                    <a:lnT w="12700" algn="ctr">
                      <a:solidFill>
                        <a:srgbClr val="231F20"/>
                      </a:solidFill>
                    </a:lnT>
                    <a:lnB w="12700" algn="ctr">
                      <a:solidFill>
                        <a:srgbClr val="231F20"/>
                      </a:solidFill>
                    </a:lnB>
                    <a:solidFill>
                      <a:srgbClr val="FDFBE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defRPr/>
                      </a:pPr>
                      <a:endParaRPr sz="1700" b="1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74"/>
                        </a:spcBef>
                        <a:defRPr/>
                      </a:pPr>
                      <a:endParaRPr sz="1700" b="1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  <a:defRPr/>
                      </a:pPr>
                      <a:r>
                        <a:rPr lang="ru-RU" sz="1700" b="1" spc="-20" dirty="0" smtClean="0">
                          <a:solidFill>
                            <a:srgbClr val="231F20"/>
                          </a:solidFill>
                          <a:latin typeface="Roboto Lt"/>
                          <a:cs typeface="Roboto Lt"/>
                        </a:rPr>
                        <a:t>Аудитория</a:t>
                      </a:r>
                      <a:endParaRPr sz="1700" b="1" dirty="0">
                        <a:latin typeface="Roboto Lt"/>
                        <a:cs typeface="Roboto Lt"/>
                      </a:endParaRPr>
                    </a:p>
                  </a:txBody>
                  <a:tcPr marL="0" marR="0" marT="0" marB="0">
                    <a:lnL w="12700" algn="ctr">
                      <a:solidFill>
                        <a:srgbClr val="231F20"/>
                      </a:solidFill>
                    </a:lnL>
                    <a:lnR w="12700" algn="ctr">
                      <a:solidFill>
                        <a:srgbClr val="231F20"/>
                      </a:solidFill>
                    </a:lnR>
                    <a:lnT w="12700" algn="ctr">
                      <a:solidFill>
                        <a:srgbClr val="231F20"/>
                      </a:solidFill>
                    </a:lnT>
                    <a:lnB w="12700" algn="ctr">
                      <a:solidFill>
                        <a:srgbClr val="231F20"/>
                      </a:solidFill>
                    </a:lnB>
                    <a:solidFill>
                      <a:srgbClr val="FDFBE2"/>
                    </a:solidFill>
                  </a:tcPr>
                </a:tc>
              </a:tr>
              <a:tr h="53346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305"/>
                        </a:spcBef>
                        <a:defRPr/>
                      </a:pPr>
                      <a:endParaRPr sz="1400" dirty="0">
                        <a:latin typeface="Calibri"/>
                        <a:cs typeface="Times New Roman"/>
                      </a:endParaRPr>
                    </a:p>
                    <a:p>
                      <a:pPr marL="229870" indent="-187960">
                        <a:lnSpc>
                          <a:spcPct val="100000"/>
                        </a:lnSpc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lang="ru-RU" sz="1400" dirty="0" smtClean="0">
                          <a:solidFill>
                            <a:srgbClr val="231F20"/>
                          </a:solidFill>
                          <a:latin typeface="+mn-lt"/>
                          <a:cs typeface="Roboto"/>
                        </a:rPr>
                        <a:t>Восприятие определяет поведение</a:t>
                      </a:r>
                    </a:p>
                    <a:p>
                      <a:pPr marL="229870" indent="-187960">
                        <a:lnSpc>
                          <a:spcPct val="100000"/>
                        </a:lnSpc>
                        <a:buChar char="•"/>
                        <a:tabLst>
                          <a:tab pos="229870" algn="l"/>
                        </a:tabLst>
                        <a:defRPr/>
                      </a:pPr>
                      <a:endParaRPr lang="ru-RU" sz="1400" dirty="0" smtClean="0">
                        <a:solidFill>
                          <a:srgbClr val="231F20"/>
                        </a:solidFill>
                        <a:latin typeface="+mn-lt"/>
                        <a:cs typeface="Roboto"/>
                      </a:endParaRPr>
                    </a:p>
                    <a:p>
                      <a:pPr marL="229870" indent="-187960">
                        <a:lnSpc>
                          <a:spcPct val="100000"/>
                        </a:lnSpc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lang="ru-RU" sz="1400" dirty="0" smtClean="0">
                          <a:solidFill>
                            <a:srgbClr val="231F20"/>
                          </a:solidFill>
                          <a:latin typeface="+mn-lt"/>
                          <a:cs typeface="Roboto"/>
                        </a:rPr>
                        <a:t>Касания определяют поведение</a:t>
                      </a:r>
                    </a:p>
                    <a:p>
                      <a:pPr marL="229870" indent="-187960">
                        <a:lnSpc>
                          <a:spcPct val="100000"/>
                        </a:lnSpc>
                        <a:buChar char="•"/>
                        <a:tabLst>
                          <a:tab pos="229870" algn="l"/>
                        </a:tabLst>
                        <a:defRPr/>
                      </a:pPr>
                      <a:endParaRPr lang="ru-RU" sz="1400" dirty="0" smtClean="0">
                        <a:solidFill>
                          <a:srgbClr val="231F20"/>
                        </a:solidFill>
                        <a:latin typeface="+mn-lt"/>
                        <a:cs typeface="Roboto"/>
                      </a:endParaRPr>
                    </a:p>
                    <a:p>
                      <a:pPr marL="229870" indent="-187960">
                        <a:lnSpc>
                          <a:spcPct val="100000"/>
                        </a:lnSpc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lang="ru-RU" sz="1400" dirty="0" smtClean="0">
                          <a:solidFill>
                            <a:srgbClr val="231F20"/>
                          </a:solidFill>
                          <a:latin typeface="+mn-lt"/>
                          <a:cs typeface="Roboto"/>
                        </a:rPr>
                        <a:t>Доля молодежи будет расти</a:t>
                      </a:r>
                    </a:p>
                    <a:p>
                      <a:pPr marL="229870" indent="-187960">
                        <a:lnSpc>
                          <a:spcPct val="100000"/>
                        </a:lnSpc>
                        <a:buChar char="•"/>
                        <a:tabLst>
                          <a:tab pos="229870" algn="l"/>
                        </a:tabLst>
                        <a:defRPr/>
                      </a:pPr>
                      <a:endParaRPr lang="ru-RU" sz="1400" dirty="0" smtClean="0">
                        <a:solidFill>
                          <a:srgbClr val="231F20"/>
                        </a:solidFill>
                        <a:latin typeface="+mn-lt"/>
                        <a:cs typeface="Roboto"/>
                      </a:endParaRPr>
                    </a:p>
                    <a:p>
                      <a:pPr marL="229870" indent="-187960">
                        <a:lnSpc>
                          <a:spcPct val="100000"/>
                        </a:lnSpc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lang="ru-RU" sz="1400" dirty="0" smtClean="0">
                          <a:solidFill>
                            <a:srgbClr val="231F20"/>
                          </a:solidFill>
                          <a:latin typeface="+mn-lt"/>
                          <a:cs typeface="Roboto"/>
                        </a:rPr>
                        <a:t>Аудитория неоднородна</a:t>
                      </a:r>
                    </a:p>
                  </a:txBody>
                  <a:tcPr marL="0" marR="0" marT="0" marB="0">
                    <a:lnL w="12700" algn="ctr">
                      <a:solidFill>
                        <a:srgbClr val="231F20"/>
                      </a:solidFill>
                    </a:lnL>
                    <a:lnR w="12700" algn="ctr">
                      <a:solidFill>
                        <a:srgbClr val="231F20"/>
                      </a:solidFill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algn="ctr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0"/>
                        </a:spcBef>
                        <a:defRPr/>
                      </a:pPr>
                      <a:endParaRPr sz="1400" dirty="0">
                        <a:latin typeface="Calibri"/>
                        <a:cs typeface="Times New Roman"/>
                      </a:endParaRPr>
                    </a:p>
                    <a:p>
                      <a:pPr marL="229870" marR="166370" indent="-188594" algn="l">
                        <a:lnSpc>
                          <a:spcPct val="102600"/>
                        </a:lnSpc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lang="ru-RU" sz="1400" dirty="0" smtClean="0">
                          <a:solidFill>
                            <a:srgbClr val="231F20"/>
                          </a:solidFill>
                          <a:latin typeface="+mn-lt"/>
                          <a:cs typeface="Roboto"/>
                        </a:rPr>
                        <a:t>Вложение в контент</a:t>
                      </a:r>
                    </a:p>
                    <a:p>
                      <a:pPr marL="229870" marR="166370" indent="-188594" algn="l">
                        <a:lnSpc>
                          <a:spcPct val="102600"/>
                        </a:lnSpc>
                        <a:buChar char="•"/>
                        <a:tabLst>
                          <a:tab pos="229870" algn="l"/>
                        </a:tabLst>
                        <a:defRPr/>
                      </a:pPr>
                      <a:endParaRPr lang="ru-RU" sz="1400" dirty="0" smtClean="0">
                        <a:solidFill>
                          <a:srgbClr val="231F20"/>
                        </a:solidFill>
                        <a:latin typeface="+mn-lt"/>
                        <a:cs typeface="Roboto"/>
                      </a:endParaRPr>
                    </a:p>
                    <a:p>
                      <a:pPr marL="229870" marR="166370" indent="-188594" algn="l">
                        <a:lnSpc>
                          <a:spcPct val="102600"/>
                        </a:lnSpc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lang="ru-RU" sz="1400" dirty="0" smtClean="0">
                          <a:solidFill>
                            <a:srgbClr val="231F20"/>
                          </a:solidFill>
                          <a:latin typeface="+mn-lt"/>
                          <a:cs typeface="Roboto"/>
                        </a:rPr>
                        <a:t>Креатив</a:t>
                      </a:r>
                    </a:p>
                    <a:p>
                      <a:pPr marL="229870" marR="166370" indent="-188594" algn="l">
                        <a:lnSpc>
                          <a:spcPct val="102600"/>
                        </a:lnSpc>
                        <a:buChar char="•"/>
                        <a:tabLst>
                          <a:tab pos="229870" algn="l"/>
                        </a:tabLst>
                        <a:defRPr/>
                      </a:pPr>
                      <a:endParaRPr lang="ru-RU" sz="1400" dirty="0" smtClean="0">
                        <a:solidFill>
                          <a:srgbClr val="231F20"/>
                        </a:solidFill>
                        <a:latin typeface="+mn-lt"/>
                        <a:cs typeface="Roboto"/>
                      </a:endParaRPr>
                    </a:p>
                    <a:p>
                      <a:pPr marL="229870" marR="166370" indent="-188594" algn="l">
                        <a:lnSpc>
                          <a:spcPct val="102600"/>
                        </a:lnSpc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lang="ru-RU" sz="1400" dirty="0" smtClean="0">
                          <a:solidFill>
                            <a:srgbClr val="231F20"/>
                          </a:solidFill>
                          <a:latin typeface="+mn-lt"/>
                          <a:cs typeface="Roboto"/>
                        </a:rPr>
                        <a:t>Влияние профсоюза на факторы выбора работы (гибкий график, баланс работы и личной жизни)</a:t>
                      </a:r>
                    </a:p>
                    <a:p>
                      <a:pPr marL="229870" marR="166370" indent="-188594" algn="l">
                        <a:lnSpc>
                          <a:spcPct val="102600"/>
                        </a:lnSpc>
                        <a:buChar char="•"/>
                        <a:tabLst>
                          <a:tab pos="229870" algn="l"/>
                        </a:tabLst>
                        <a:defRPr/>
                      </a:pPr>
                      <a:endParaRPr lang="ru-RU" sz="1400" dirty="0" smtClean="0">
                        <a:solidFill>
                          <a:srgbClr val="231F20"/>
                        </a:solidFill>
                        <a:latin typeface="+mn-lt"/>
                        <a:cs typeface="Roboto"/>
                      </a:endParaRPr>
                    </a:p>
                    <a:p>
                      <a:pPr marL="229870" marR="166370" indent="-188594" algn="l">
                        <a:lnSpc>
                          <a:spcPct val="102600"/>
                        </a:lnSpc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lang="ru-RU" sz="1400" dirty="0" smtClean="0">
                          <a:solidFill>
                            <a:srgbClr val="231F20"/>
                          </a:solidFill>
                          <a:latin typeface="+mn-lt"/>
                          <a:cs typeface="Roboto"/>
                        </a:rPr>
                        <a:t>Сегментация коммуникаций</a:t>
                      </a:r>
                    </a:p>
                  </a:txBody>
                  <a:tcPr marL="0" marR="0" marT="0" marB="0">
                    <a:lnL w="12700" algn="ctr">
                      <a:solidFill>
                        <a:srgbClr val="231F20"/>
                      </a:solidFill>
                    </a:lnL>
                    <a:lnR w="12700" algn="ctr">
                      <a:solidFill>
                        <a:srgbClr val="231F20"/>
                      </a:solidFill>
                    </a:lnR>
                    <a:lnT w="12700" algn="ctr">
                      <a:solidFill>
                        <a:srgbClr val="231F20"/>
                      </a:solidFill>
                    </a:lnT>
                    <a:lnB w="12700" algn="ctr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defRPr/>
                      </a:pPr>
                      <a:endParaRPr sz="1400" dirty="0">
                        <a:latin typeface="Calibri"/>
                        <a:cs typeface="Times New Roman"/>
                      </a:endParaRPr>
                    </a:p>
                    <a:p>
                      <a:pPr marL="229870" indent="-187960">
                        <a:lnSpc>
                          <a:spcPct val="100000"/>
                        </a:lnSpc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lang="ru-RU" sz="1400" spc="-25" dirty="0" smtClean="0">
                          <a:solidFill>
                            <a:srgbClr val="231F20"/>
                          </a:solidFill>
                          <a:latin typeface="+mn-lt"/>
                          <a:cs typeface="Roboto"/>
                        </a:rPr>
                        <a:t>Работающая молодежь</a:t>
                      </a:r>
                    </a:p>
                    <a:p>
                      <a:pPr marL="229870" indent="-187960">
                        <a:lnSpc>
                          <a:spcPct val="100000"/>
                        </a:lnSpc>
                        <a:buChar char="•"/>
                        <a:tabLst>
                          <a:tab pos="229870" algn="l"/>
                        </a:tabLst>
                        <a:defRPr/>
                      </a:pPr>
                      <a:endParaRPr lang="ru-RU" sz="1400" spc="-25" dirty="0" smtClean="0">
                        <a:solidFill>
                          <a:srgbClr val="231F20"/>
                        </a:solidFill>
                        <a:latin typeface="+mn-lt"/>
                        <a:cs typeface="Roboto"/>
                      </a:endParaRPr>
                    </a:p>
                    <a:p>
                      <a:pPr marL="229870" indent="-187960">
                        <a:lnSpc>
                          <a:spcPct val="100000"/>
                        </a:lnSpc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lang="ru-RU" sz="1400" spc="-25" dirty="0" smtClean="0">
                          <a:solidFill>
                            <a:srgbClr val="231F20"/>
                          </a:solidFill>
                          <a:latin typeface="+mn-lt"/>
                          <a:cs typeface="Roboto"/>
                        </a:rPr>
                        <a:t>Студенты ВУЗов, </a:t>
                      </a:r>
                      <a:r>
                        <a:rPr lang="ru-RU" sz="1400" spc="-25" dirty="0" err="1" smtClean="0">
                          <a:solidFill>
                            <a:srgbClr val="231F20"/>
                          </a:solidFill>
                          <a:latin typeface="+mn-lt"/>
                          <a:cs typeface="Roboto"/>
                        </a:rPr>
                        <a:t>ССУЗов</a:t>
                      </a:r>
                      <a:endParaRPr lang="ru-RU" sz="1400" spc="-25" dirty="0" smtClean="0">
                        <a:solidFill>
                          <a:srgbClr val="231F20"/>
                        </a:solidFill>
                        <a:latin typeface="+mn-lt"/>
                        <a:cs typeface="Roboto"/>
                      </a:endParaRPr>
                    </a:p>
                  </a:txBody>
                  <a:tcPr marL="0" marR="0" marT="0" marB="0">
                    <a:lnL w="12700" algn="ctr">
                      <a:solidFill>
                        <a:srgbClr val="231F20"/>
                      </a:solidFill>
                    </a:lnL>
                    <a:lnR w="12700" algn="ctr">
                      <a:solidFill>
                        <a:srgbClr val="231F20"/>
                      </a:solidFill>
                    </a:lnR>
                    <a:lnT w="12700" algn="ctr">
                      <a:solidFill>
                        <a:srgbClr val="231F20"/>
                      </a:solidFill>
                    </a:lnT>
                    <a:lnB w="12700" algn="ctr">
                      <a:solidFill>
                        <a:srgbClr val="231F20"/>
                      </a:solidFill>
                    </a:lnB>
                  </a:tcPr>
                </a:tc>
              </a:tr>
            </a:tbl>
          </a:graphicData>
        </a:graphic>
      </p:graphicFrame>
      <p:sp>
        <p:nvSpPr>
          <p:cNvPr id="3" name="object 3"/>
          <p:cNvSpPr txBox="1"/>
          <p:nvPr/>
        </p:nvSpPr>
        <p:spPr bwMode="auto">
          <a:xfrm>
            <a:off x="1231596" y="887795"/>
            <a:ext cx="15621000" cy="1309974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r>
              <a:rPr lang="ru-RU" sz="2800" b="1" dirty="0" smtClean="0"/>
              <a:t>Площадка «ВНЕШНИЙ АУДИТ» </a:t>
            </a:r>
            <a:endParaRPr lang="ru-RU" sz="2800" dirty="0" smtClean="0"/>
          </a:p>
          <a:p>
            <a:r>
              <a:rPr lang="ru-RU" sz="2800" b="1" dirty="0"/>
              <a:t>Сессия 3: ИССЛЕДОВАТЕЛИ </a:t>
            </a:r>
            <a:endParaRPr lang="ru-RU" sz="2800" dirty="0"/>
          </a:p>
          <a:p>
            <a:r>
              <a:rPr lang="ru-RU" sz="2800" b="1" dirty="0"/>
              <a:t>ТЕМА: «СЕГМЕНТИРОВАННЫЕ КОМУНИКАЦИИ» </a:t>
            </a:r>
            <a:r>
              <a:rPr lang="ru-RU" sz="2800" dirty="0"/>
              <a:t>	</a:t>
            </a:r>
          </a:p>
        </p:txBody>
      </p:sp>
      <p:grpSp>
        <p:nvGrpSpPr>
          <p:cNvPr id="8" name="Группа 7"/>
          <p:cNvGrpSpPr/>
          <p:nvPr/>
        </p:nvGrpSpPr>
        <p:grpSpPr bwMode="auto">
          <a:xfrm>
            <a:off x="15767050" y="396642"/>
            <a:ext cx="2639092" cy="2232787"/>
            <a:chOff x="17100143" y="1629685"/>
            <a:chExt cx="1663342" cy="1407260"/>
          </a:xfrm>
        </p:grpSpPr>
        <p:pic>
          <p:nvPicPr>
            <p:cNvPr id="9" name="object 69"/>
            <p:cNvPicPr/>
            <p:nvPr/>
          </p:nvPicPr>
          <p:blipFill>
            <a:blip r:embed="rId2"/>
            <a:stretch/>
          </p:blipFill>
          <p:spPr bwMode="auto">
            <a:xfrm>
              <a:off x="17106558" y="1629685"/>
              <a:ext cx="1627028" cy="233249"/>
            </a:xfrm>
            <a:prstGeom prst="rect">
              <a:avLst/>
            </a:prstGeom>
          </p:spPr>
        </p:pic>
        <p:pic>
          <p:nvPicPr>
            <p:cNvPr id="10" name="object 70"/>
            <p:cNvPicPr/>
            <p:nvPr/>
          </p:nvPicPr>
          <p:blipFill>
            <a:blip r:embed="rId3"/>
            <a:stretch/>
          </p:blipFill>
          <p:spPr bwMode="auto">
            <a:xfrm>
              <a:off x="17100143" y="2400492"/>
              <a:ext cx="1663342" cy="636453"/>
            </a:xfrm>
            <a:prstGeom prst="rect">
              <a:avLst/>
            </a:prstGeom>
          </p:spPr>
        </p:pic>
        <p:sp>
          <p:nvSpPr>
            <p:cNvPr id="11" name="object 71"/>
            <p:cNvSpPr/>
            <p:nvPr/>
          </p:nvSpPr>
          <p:spPr bwMode="auto">
            <a:xfrm>
              <a:off x="17106565" y="1921696"/>
              <a:ext cx="1627505" cy="417195"/>
            </a:xfrm>
            <a:custGeom>
              <a:avLst/>
              <a:gdLst/>
              <a:ahLst/>
              <a:cxnLst/>
              <a:rect l="l" t="t" r="r" b="b"/>
              <a:pathLst>
                <a:path w="1627505" h="417194" extrusionOk="0">
                  <a:moveTo>
                    <a:pt x="1397590" y="0"/>
                  </a:moveTo>
                  <a:lnTo>
                    <a:pt x="1364932" y="0"/>
                  </a:lnTo>
                  <a:lnTo>
                    <a:pt x="1364932" y="417023"/>
                  </a:lnTo>
                  <a:lnTo>
                    <a:pt x="1397590" y="417023"/>
                  </a:lnTo>
                  <a:lnTo>
                    <a:pt x="1397590" y="221689"/>
                  </a:lnTo>
                  <a:lnTo>
                    <a:pt x="1485712" y="221689"/>
                  </a:lnTo>
                  <a:lnTo>
                    <a:pt x="1473494" y="204800"/>
                  </a:lnTo>
                  <a:lnTo>
                    <a:pt x="1483095" y="191041"/>
                  </a:lnTo>
                  <a:lnTo>
                    <a:pt x="1397590" y="191041"/>
                  </a:lnTo>
                  <a:lnTo>
                    <a:pt x="1397590" y="0"/>
                  </a:lnTo>
                  <a:close/>
                </a:path>
                <a:path w="1627505" h="417194" extrusionOk="0">
                  <a:moveTo>
                    <a:pt x="1485712" y="221689"/>
                  </a:moveTo>
                  <a:lnTo>
                    <a:pt x="1444270" y="221689"/>
                  </a:lnTo>
                  <a:lnTo>
                    <a:pt x="1586339" y="417023"/>
                  </a:lnTo>
                  <a:lnTo>
                    <a:pt x="1627018" y="417023"/>
                  </a:lnTo>
                  <a:lnTo>
                    <a:pt x="1485712" y="221689"/>
                  </a:lnTo>
                  <a:close/>
                </a:path>
                <a:path w="1627505" h="417194" extrusionOk="0">
                  <a:moveTo>
                    <a:pt x="1616411" y="0"/>
                  </a:moveTo>
                  <a:lnTo>
                    <a:pt x="1575166" y="0"/>
                  </a:lnTo>
                  <a:lnTo>
                    <a:pt x="1442280" y="191041"/>
                  </a:lnTo>
                  <a:lnTo>
                    <a:pt x="1483095" y="191041"/>
                  </a:lnTo>
                  <a:lnTo>
                    <a:pt x="1616411" y="0"/>
                  </a:lnTo>
                  <a:close/>
                </a:path>
                <a:path w="1627505" h="417194" extrusionOk="0">
                  <a:moveTo>
                    <a:pt x="1318650" y="0"/>
                  </a:moveTo>
                  <a:lnTo>
                    <a:pt x="1101254" y="0"/>
                  </a:lnTo>
                  <a:lnTo>
                    <a:pt x="1101254" y="417023"/>
                  </a:lnTo>
                  <a:lnTo>
                    <a:pt x="1320085" y="417023"/>
                  </a:lnTo>
                  <a:lnTo>
                    <a:pt x="1320085" y="386668"/>
                  </a:lnTo>
                  <a:lnTo>
                    <a:pt x="1133923" y="386668"/>
                  </a:lnTo>
                  <a:lnTo>
                    <a:pt x="1133923" y="217396"/>
                  </a:lnTo>
                  <a:lnTo>
                    <a:pt x="1295740" y="217396"/>
                  </a:lnTo>
                  <a:lnTo>
                    <a:pt x="1295740" y="187041"/>
                  </a:lnTo>
                  <a:lnTo>
                    <a:pt x="1133923" y="187041"/>
                  </a:lnTo>
                  <a:lnTo>
                    <a:pt x="1133923" y="30930"/>
                  </a:lnTo>
                  <a:lnTo>
                    <a:pt x="1318650" y="30930"/>
                  </a:lnTo>
                  <a:lnTo>
                    <a:pt x="1318650" y="0"/>
                  </a:lnTo>
                  <a:close/>
                </a:path>
                <a:path w="1627505" h="417194" extrusionOk="0">
                  <a:moveTo>
                    <a:pt x="922087" y="0"/>
                  </a:moveTo>
                  <a:lnTo>
                    <a:pt x="816404" y="0"/>
                  </a:lnTo>
                  <a:lnTo>
                    <a:pt x="816404" y="417023"/>
                  </a:lnTo>
                  <a:lnTo>
                    <a:pt x="934118" y="417023"/>
                  </a:lnTo>
                  <a:lnTo>
                    <a:pt x="959910" y="415052"/>
                  </a:lnTo>
                  <a:lnTo>
                    <a:pt x="982586" y="409140"/>
                  </a:lnTo>
                  <a:lnTo>
                    <a:pt x="1002150" y="399288"/>
                  </a:lnTo>
                  <a:lnTo>
                    <a:pt x="1017208" y="386668"/>
                  </a:lnTo>
                  <a:lnTo>
                    <a:pt x="849052" y="386668"/>
                  </a:lnTo>
                  <a:lnTo>
                    <a:pt x="849052" y="216516"/>
                  </a:lnTo>
                  <a:lnTo>
                    <a:pt x="1013197" y="216516"/>
                  </a:lnTo>
                  <a:lnTo>
                    <a:pt x="1007966" y="211946"/>
                  </a:lnTo>
                  <a:lnTo>
                    <a:pt x="994964" y="204341"/>
                  </a:lnTo>
                  <a:lnTo>
                    <a:pt x="980514" y="199229"/>
                  </a:lnTo>
                  <a:lnTo>
                    <a:pt x="992975" y="193112"/>
                  </a:lnTo>
                  <a:lnTo>
                    <a:pt x="1002014" y="186748"/>
                  </a:lnTo>
                  <a:lnTo>
                    <a:pt x="849052" y="186748"/>
                  </a:lnTo>
                  <a:lnTo>
                    <a:pt x="849052" y="30930"/>
                  </a:lnTo>
                  <a:lnTo>
                    <a:pt x="1010313" y="30930"/>
                  </a:lnTo>
                  <a:lnTo>
                    <a:pt x="1007592" y="27622"/>
                  </a:lnTo>
                  <a:lnTo>
                    <a:pt x="991344" y="15536"/>
                  </a:lnTo>
                  <a:lnTo>
                    <a:pt x="971675" y="6904"/>
                  </a:lnTo>
                  <a:lnTo>
                    <a:pt x="948589" y="1725"/>
                  </a:lnTo>
                  <a:lnTo>
                    <a:pt x="922087" y="0"/>
                  </a:lnTo>
                  <a:close/>
                </a:path>
                <a:path w="1627505" h="417194" extrusionOk="0">
                  <a:moveTo>
                    <a:pt x="1013197" y="216516"/>
                  </a:moveTo>
                  <a:lnTo>
                    <a:pt x="940411" y="216516"/>
                  </a:lnTo>
                  <a:lnTo>
                    <a:pt x="957201" y="218301"/>
                  </a:lnTo>
                  <a:lnTo>
                    <a:pt x="972033" y="222772"/>
                  </a:lnTo>
                  <a:lnTo>
                    <a:pt x="1004540" y="251922"/>
                  </a:lnTo>
                  <a:lnTo>
                    <a:pt x="1015706" y="299540"/>
                  </a:lnTo>
                  <a:lnTo>
                    <a:pt x="1015738" y="300001"/>
                  </a:lnTo>
                  <a:lnTo>
                    <a:pt x="1014397" y="319275"/>
                  </a:lnTo>
                  <a:lnTo>
                    <a:pt x="994262" y="363706"/>
                  </a:lnTo>
                  <a:lnTo>
                    <a:pt x="953172" y="385233"/>
                  </a:lnTo>
                  <a:lnTo>
                    <a:pt x="935542" y="386668"/>
                  </a:lnTo>
                  <a:lnTo>
                    <a:pt x="1017208" y="386668"/>
                  </a:lnTo>
                  <a:lnTo>
                    <a:pt x="1040951" y="348251"/>
                  </a:lnTo>
                  <a:lnTo>
                    <a:pt x="1048364" y="300001"/>
                  </a:lnTo>
                  <a:lnTo>
                    <a:pt x="1048397" y="299540"/>
                  </a:lnTo>
                  <a:lnTo>
                    <a:pt x="1037835" y="249051"/>
                  </a:lnTo>
                  <a:lnTo>
                    <a:pt x="1019520" y="222041"/>
                  </a:lnTo>
                  <a:lnTo>
                    <a:pt x="1013197" y="216516"/>
                  </a:lnTo>
                  <a:close/>
                </a:path>
                <a:path w="1627505" h="417194" extrusionOk="0">
                  <a:moveTo>
                    <a:pt x="1010313" y="30930"/>
                  </a:moveTo>
                  <a:lnTo>
                    <a:pt x="922087" y="30930"/>
                  </a:lnTo>
                  <a:lnTo>
                    <a:pt x="941271" y="32106"/>
                  </a:lnTo>
                  <a:lnTo>
                    <a:pt x="957860" y="35627"/>
                  </a:lnTo>
                  <a:lnTo>
                    <a:pt x="992067" y="60390"/>
                  </a:lnTo>
                  <a:lnTo>
                    <a:pt x="1003424" y="108268"/>
                  </a:lnTo>
                  <a:lnTo>
                    <a:pt x="1002135" y="126552"/>
                  </a:lnTo>
                  <a:lnTo>
                    <a:pt x="982807" y="166968"/>
                  </a:lnTo>
                  <a:lnTo>
                    <a:pt x="942522" y="185513"/>
                  </a:lnTo>
                  <a:lnTo>
                    <a:pt x="924945" y="186748"/>
                  </a:lnTo>
                  <a:lnTo>
                    <a:pt x="1002014" y="186748"/>
                  </a:lnTo>
                  <a:lnTo>
                    <a:pt x="1028269" y="152489"/>
                  </a:lnTo>
                  <a:lnTo>
                    <a:pt x="1036649" y="109054"/>
                  </a:lnTo>
                  <a:lnTo>
                    <a:pt x="1034831" y="83790"/>
                  </a:lnTo>
                  <a:lnTo>
                    <a:pt x="1029380" y="61796"/>
                  </a:lnTo>
                  <a:lnTo>
                    <a:pt x="1020300" y="43072"/>
                  </a:lnTo>
                  <a:lnTo>
                    <a:pt x="1010313" y="30930"/>
                  </a:lnTo>
                  <a:close/>
                </a:path>
                <a:path w="1627505" h="417194" extrusionOk="0">
                  <a:moveTo>
                    <a:pt x="638776" y="0"/>
                  </a:moveTo>
                  <a:lnTo>
                    <a:pt x="606117" y="0"/>
                  </a:lnTo>
                  <a:lnTo>
                    <a:pt x="606117" y="417023"/>
                  </a:lnTo>
                  <a:lnTo>
                    <a:pt x="638776" y="417023"/>
                  </a:lnTo>
                  <a:lnTo>
                    <a:pt x="638776" y="0"/>
                  </a:lnTo>
                  <a:close/>
                </a:path>
                <a:path w="1627505" h="417194" extrusionOk="0">
                  <a:moveTo>
                    <a:pt x="327246" y="0"/>
                  </a:moveTo>
                  <a:lnTo>
                    <a:pt x="288305" y="0"/>
                  </a:lnTo>
                  <a:lnTo>
                    <a:pt x="403725" y="205648"/>
                  </a:lnTo>
                  <a:lnTo>
                    <a:pt x="284860" y="417023"/>
                  </a:lnTo>
                  <a:lnTo>
                    <a:pt x="323822" y="417023"/>
                  </a:lnTo>
                  <a:lnTo>
                    <a:pt x="423212" y="235731"/>
                  </a:lnTo>
                  <a:lnTo>
                    <a:pt x="460097" y="235731"/>
                  </a:lnTo>
                  <a:lnTo>
                    <a:pt x="443263" y="205648"/>
                  </a:lnTo>
                  <a:lnTo>
                    <a:pt x="459901" y="175858"/>
                  </a:lnTo>
                  <a:lnTo>
                    <a:pt x="423212" y="175858"/>
                  </a:lnTo>
                  <a:lnTo>
                    <a:pt x="327246" y="0"/>
                  </a:lnTo>
                  <a:close/>
                </a:path>
                <a:path w="1627505" h="417194" extrusionOk="0">
                  <a:moveTo>
                    <a:pt x="460097" y="235731"/>
                  </a:moveTo>
                  <a:lnTo>
                    <a:pt x="423212" y="235731"/>
                  </a:lnTo>
                  <a:lnTo>
                    <a:pt x="522298" y="417023"/>
                  </a:lnTo>
                  <a:lnTo>
                    <a:pt x="561543" y="417023"/>
                  </a:lnTo>
                  <a:lnTo>
                    <a:pt x="460097" y="235731"/>
                  </a:lnTo>
                  <a:close/>
                </a:path>
                <a:path w="1627505" h="417194" extrusionOk="0">
                  <a:moveTo>
                    <a:pt x="558119" y="0"/>
                  </a:moveTo>
                  <a:lnTo>
                    <a:pt x="519146" y="0"/>
                  </a:lnTo>
                  <a:lnTo>
                    <a:pt x="423212" y="175858"/>
                  </a:lnTo>
                  <a:lnTo>
                    <a:pt x="459901" y="175858"/>
                  </a:lnTo>
                  <a:lnTo>
                    <a:pt x="558119" y="0"/>
                  </a:lnTo>
                  <a:close/>
                </a:path>
                <a:path w="1627505" h="417194" extrusionOk="0">
                  <a:moveTo>
                    <a:pt x="42386" y="0"/>
                  </a:moveTo>
                  <a:lnTo>
                    <a:pt x="3444" y="0"/>
                  </a:lnTo>
                  <a:lnTo>
                    <a:pt x="118855" y="205648"/>
                  </a:lnTo>
                  <a:lnTo>
                    <a:pt x="0" y="417023"/>
                  </a:lnTo>
                  <a:lnTo>
                    <a:pt x="38972" y="417023"/>
                  </a:lnTo>
                  <a:lnTo>
                    <a:pt x="138330" y="235731"/>
                  </a:lnTo>
                  <a:lnTo>
                    <a:pt x="175211" y="235731"/>
                  </a:lnTo>
                  <a:lnTo>
                    <a:pt x="158372" y="205648"/>
                  </a:lnTo>
                  <a:lnTo>
                    <a:pt x="175011" y="175858"/>
                  </a:lnTo>
                  <a:lnTo>
                    <a:pt x="138330" y="175858"/>
                  </a:lnTo>
                  <a:lnTo>
                    <a:pt x="42386" y="0"/>
                  </a:lnTo>
                  <a:close/>
                </a:path>
                <a:path w="1627505" h="417194" extrusionOk="0">
                  <a:moveTo>
                    <a:pt x="175211" y="235731"/>
                  </a:moveTo>
                  <a:lnTo>
                    <a:pt x="138330" y="235731"/>
                  </a:lnTo>
                  <a:lnTo>
                    <a:pt x="237437" y="417023"/>
                  </a:lnTo>
                  <a:lnTo>
                    <a:pt x="276693" y="417023"/>
                  </a:lnTo>
                  <a:lnTo>
                    <a:pt x="175211" y="235731"/>
                  </a:lnTo>
                  <a:close/>
                </a:path>
                <a:path w="1627505" h="417194" extrusionOk="0">
                  <a:moveTo>
                    <a:pt x="273237" y="0"/>
                  </a:moveTo>
                  <a:lnTo>
                    <a:pt x="234296" y="0"/>
                  </a:lnTo>
                  <a:lnTo>
                    <a:pt x="138330" y="175858"/>
                  </a:lnTo>
                  <a:lnTo>
                    <a:pt x="175011" y="175858"/>
                  </a:lnTo>
                  <a:lnTo>
                    <a:pt x="273237" y="0"/>
                  </a:lnTo>
                  <a:close/>
                </a:path>
              </a:pathLst>
            </a:custGeom>
            <a:solidFill>
              <a:srgbClr val="A81E22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490378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m="http://schemas.openxmlformats.org/officeDocument/2006/math" xmlns:w="http://schemas.openxmlformats.org/wordprocessingml/2006/main"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243354" y="2785255"/>
          <a:ext cx="17246599" cy="67951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449320"/>
                <a:gridCol w="3449320"/>
                <a:gridCol w="3449320"/>
                <a:gridCol w="3449320"/>
                <a:gridCol w="3449319"/>
              </a:tblGrid>
              <a:tr h="14605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defRPr/>
                      </a:pPr>
                      <a:endParaRPr sz="1700" b="1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74"/>
                        </a:spcBef>
                        <a:defRPr/>
                      </a:pPr>
                      <a:endParaRPr sz="1700" b="1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  <a:defRPr/>
                      </a:pPr>
                      <a:r>
                        <a:rPr sz="1700" b="1" spc="-10" dirty="0" err="1">
                          <a:solidFill>
                            <a:srgbClr val="231F20"/>
                          </a:solidFill>
                          <a:latin typeface="Roboto Lt"/>
                          <a:cs typeface="Roboto Lt"/>
                        </a:rPr>
                        <a:t>Профком</a:t>
                      </a:r>
                      <a:endParaRPr sz="1700" b="1" dirty="0">
                        <a:latin typeface="Roboto Lt"/>
                        <a:cs typeface="Roboto Lt"/>
                      </a:endParaRPr>
                    </a:p>
                  </a:txBody>
                  <a:tcPr marL="0" marR="0" marT="0" marB="0">
                    <a:lnL w="12700" algn="ctr">
                      <a:solidFill>
                        <a:srgbClr val="231F20"/>
                      </a:solidFill>
                    </a:lnL>
                    <a:lnR w="12700" algn="ctr">
                      <a:solidFill>
                        <a:srgbClr val="231F20"/>
                      </a:solidFill>
                    </a:lnR>
                    <a:lnT w="12700" algn="ctr">
                      <a:solidFill>
                        <a:srgbClr val="231F20"/>
                      </a:solidFill>
                    </a:lnT>
                    <a:lnB w="12700" algn="ctr">
                      <a:solidFill>
                        <a:srgbClr val="231F20"/>
                      </a:solidFill>
                    </a:lnB>
                    <a:solidFill>
                      <a:srgbClr val="FDFBE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defRPr/>
                      </a:pPr>
                      <a:endParaRPr sz="1700" b="1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74"/>
                        </a:spcBef>
                        <a:defRPr/>
                      </a:pPr>
                      <a:endParaRPr sz="1700" b="1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  <a:defRPr/>
                      </a:pPr>
                      <a:r>
                        <a:rPr sz="1700" b="1" spc="-10">
                          <a:solidFill>
                            <a:srgbClr val="231F20"/>
                          </a:solidFill>
                          <a:latin typeface="Roboto Lt"/>
                          <a:cs typeface="Roboto Lt"/>
                        </a:rPr>
                        <a:t>Терком</a:t>
                      </a:r>
                      <a:endParaRPr sz="1700" b="1">
                        <a:latin typeface="Roboto Lt"/>
                        <a:cs typeface="Roboto Lt"/>
                      </a:endParaRPr>
                    </a:p>
                  </a:txBody>
                  <a:tcPr marL="0" marR="0" marT="0" marB="0">
                    <a:lnL w="12700" algn="ctr">
                      <a:solidFill>
                        <a:srgbClr val="231F20"/>
                      </a:solidFill>
                    </a:lnL>
                    <a:lnR w="12700" algn="ctr">
                      <a:solidFill>
                        <a:srgbClr val="231F20"/>
                      </a:solidFill>
                    </a:lnR>
                    <a:lnT w="12700" algn="ctr">
                      <a:solidFill>
                        <a:srgbClr val="231F20"/>
                      </a:solidFill>
                    </a:lnT>
                    <a:lnB w="12700" algn="ctr">
                      <a:solidFill>
                        <a:srgbClr val="231F20"/>
                      </a:solidFill>
                    </a:lnB>
                    <a:solidFill>
                      <a:srgbClr val="FDFBE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defRPr/>
                      </a:pPr>
                      <a:endParaRPr sz="1700" b="1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74"/>
                        </a:spcBef>
                        <a:defRPr/>
                      </a:pPr>
                      <a:endParaRPr sz="1700" b="1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  <a:defRPr/>
                      </a:pPr>
                      <a:r>
                        <a:rPr sz="1700" b="1" spc="-20">
                          <a:solidFill>
                            <a:srgbClr val="231F20"/>
                          </a:solidFill>
                          <a:latin typeface="Roboto Lt"/>
                          <a:cs typeface="Roboto Lt"/>
                        </a:rPr>
                        <a:t>ТООП</a:t>
                      </a:r>
                      <a:endParaRPr sz="1700" b="1">
                        <a:latin typeface="Roboto Lt"/>
                        <a:cs typeface="Roboto Lt"/>
                      </a:endParaRPr>
                    </a:p>
                  </a:txBody>
                  <a:tcPr marL="0" marR="0" marT="0" marB="0">
                    <a:lnL w="12700" algn="ctr">
                      <a:solidFill>
                        <a:srgbClr val="231F20"/>
                      </a:solidFill>
                    </a:lnL>
                    <a:lnR w="12700" algn="ctr">
                      <a:solidFill>
                        <a:srgbClr val="231F20"/>
                      </a:solidFill>
                    </a:lnR>
                    <a:lnT w="12700" algn="ctr">
                      <a:solidFill>
                        <a:srgbClr val="231F20"/>
                      </a:solidFill>
                    </a:lnT>
                    <a:lnB w="12700" algn="ctr">
                      <a:solidFill>
                        <a:srgbClr val="231F20"/>
                      </a:solidFill>
                    </a:lnB>
                    <a:solidFill>
                      <a:srgbClr val="FDFBE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defRPr/>
                      </a:pPr>
                      <a:endParaRPr sz="1700" b="1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74"/>
                        </a:spcBef>
                        <a:defRPr/>
                      </a:pPr>
                      <a:endParaRPr sz="1700" b="1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  <a:defRPr/>
                      </a:pPr>
                      <a:r>
                        <a:rPr sz="1700" b="1" spc="-25">
                          <a:solidFill>
                            <a:srgbClr val="231F20"/>
                          </a:solidFill>
                          <a:latin typeface="Roboto Lt"/>
                          <a:cs typeface="Roboto Lt"/>
                        </a:rPr>
                        <a:t>ЦК</a:t>
                      </a:r>
                      <a:endParaRPr sz="1700" b="1">
                        <a:latin typeface="Roboto Lt"/>
                        <a:cs typeface="Roboto Lt"/>
                      </a:endParaRPr>
                    </a:p>
                  </a:txBody>
                  <a:tcPr marL="0" marR="0" marT="0" marB="0">
                    <a:lnL w="12700" algn="ctr">
                      <a:solidFill>
                        <a:srgbClr val="231F20"/>
                      </a:solidFill>
                    </a:lnL>
                    <a:lnR w="12700" algn="ctr">
                      <a:solidFill>
                        <a:srgbClr val="231F20"/>
                      </a:solidFill>
                    </a:lnR>
                    <a:lnT w="12700" algn="ctr">
                      <a:solidFill>
                        <a:srgbClr val="231F20"/>
                      </a:solidFill>
                    </a:lnT>
                    <a:lnB w="12700" algn="ctr">
                      <a:solidFill>
                        <a:srgbClr val="231F20"/>
                      </a:solidFill>
                    </a:lnB>
                    <a:solidFill>
                      <a:srgbClr val="FDFBE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defRPr/>
                      </a:pPr>
                      <a:endParaRPr sz="1700" b="1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74"/>
                        </a:spcBef>
                        <a:defRPr/>
                      </a:pPr>
                      <a:endParaRPr sz="1700" b="1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  <a:defRPr/>
                      </a:pPr>
                      <a:r>
                        <a:rPr sz="1700" b="1" spc="-20">
                          <a:solidFill>
                            <a:srgbClr val="231F20"/>
                          </a:solidFill>
                          <a:latin typeface="Roboto Lt"/>
                          <a:cs typeface="Roboto Lt"/>
                        </a:rPr>
                        <a:t>ФНПР</a:t>
                      </a:r>
                      <a:endParaRPr sz="1700" b="1">
                        <a:latin typeface="Roboto Lt"/>
                        <a:cs typeface="Roboto Lt"/>
                      </a:endParaRPr>
                    </a:p>
                  </a:txBody>
                  <a:tcPr marL="0" marR="0" marT="0" marB="0">
                    <a:lnL w="12700" algn="ctr">
                      <a:solidFill>
                        <a:srgbClr val="231F20"/>
                      </a:solidFill>
                    </a:lnL>
                    <a:lnR w="12700" algn="ctr">
                      <a:solidFill>
                        <a:srgbClr val="231F20"/>
                      </a:solidFill>
                    </a:lnR>
                    <a:lnT w="12700" algn="ctr">
                      <a:solidFill>
                        <a:srgbClr val="231F20"/>
                      </a:solidFill>
                    </a:lnT>
                    <a:lnB w="12700" algn="ctr">
                      <a:solidFill>
                        <a:srgbClr val="231F20"/>
                      </a:solidFill>
                    </a:lnB>
                    <a:solidFill>
                      <a:srgbClr val="FDFBE2"/>
                    </a:solidFill>
                  </a:tcPr>
                </a:tc>
              </a:tr>
              <a:tr h="53346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defRPr/>
                      </a:pPr>
                      <a:endParaRPr sz="1400">
                        <a:latin typeface="Calibri"/>
                        <a:cs typeface="Times New Roman"/>
                      </a:endParaRPr>
                    </a:p>
                    <a:p>
                      <a:pPr marL="229870" marR="284480" indent="-188594" algn="l">
                        <a:lnSpc>
                          <a:spcPct val="102600"/>
                        </a:lnSpc>
                        <a:spcBef>
                          <a:spcPts val="5"/>
                        </a:spcBef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Административный</a:t>
                      </a:r>
                      <a:r>
                        <a:rPr sz="1400" spc="4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квест,</a:t>
                      </a:r>
                      <a:r>
                        <a:rPr sz="1400" spc="5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амбассадор</a:t>
                      </a:r>
                      <a:r>
                        <a:rPr lang="ru-RU" sz="14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—</a:t>
                      </a:r>
                      <a:r>
                        <a:rPr sz="14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компетентный</a:t>
                      </a:r>
                      <a:r>
                        <a:rPr sz="1400" spc="-2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человек</a:t>
                      </a:r>
                      <a:endParaRPr sz="1400">
                        <a:latin typeface="Calibri"/>
                        <a:cs typeface="Roboto"/>
                      </a:endParaRPr>
                    </a:p>
                    <a:p>
                      <a:pPr marL="229870" marR="292735" indent="-188594" algn="l">
                        <a:lnSpc>
                          <a:spcPct val="102699"/>
                        </a:lnSpc>
                        <a:spcBef>
                          <a:spcPts val="819"/>
                        </a:spcBef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Касса</a:t>
                      </a:r>
                      <a:r>
                        <a:rPr sz="1400" spc="13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взаимопомощи/материальна</a:t>
                      </a:r>
                      <a:r>
                        <a:rPr lang="ru-RU"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я</a:t>
                      </a:r>
                      <a:r>
                        <a:rPr sz="1400" spc="13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4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по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мощь,</a:t>
                      </a:r>
                      <a:r>
                        <a:rPr sz="1400" spc="5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электронный</a:t>
                      </a:r>
                      <a:r>
                        <a:rPr sz="1400" spc="6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кошелек</a:t>
                      </a:r>
                      <a:endParaRPr sz="1400">
                        <a:latin typeface="Calibri"/>
                        <a:cs typeface="Roboto"/>
                      </a:endParaRPr>
                    </a:p>
                    <a:p>
                      <a:pPr marL="229870" indent="-188594" algn="l">
                        <a:lnSpc>
                          <a:spcPct val="100000"/>
                        </a:lnSpc>
                        <a:spcBef>
                          <a:spcPts val="865"/>
                        </a:spcBef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Проекты</a:t>
                      </a:r>
                      <a:r>
                        <a:rPr sz="1400" spc="2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с</a:t>
                      </a:r>
                      <a:r>
                        <a:rPr sz="1400" spc="2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молодежью</a:t>
                      </a:r>
                      <a:endParaRPr sz="1400">
                        <a:latin typeface="Calibri"/>
                        <a:cs typeface="Roboto"/>
                      </a:endParaRPr>
                    </a:p>
                    <a:p>
                      <a:pPr marL="229870" marR="76200" indent="-188594" algn="l">
                        <a:lnSpc>
                          <a:spcPct val="102600"/>
                        </a:lnSpc>
                        <a:spcBef>
                          <a:spcPts val="819"/>
                        </a:spcBef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Мобильное</a:t>
                      </a:r>
                      <a:r>
                        <a:rPr sz="1400" spc="16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приложение,</a:t>
                      </a:r>
                      <a:r>
                        <a:rPr sz="1400" spc="17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социальные</a:t>
                      </a:r>
                      <a:r>
                        <a:rPr sz="1400" spc="16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2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сети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(работа</a:t>
                      </a:r>
                      <a:r>
                        <a:rPr sz="1400" spc="2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с</a:t>
                      </a:r>
                      <a:r>
                        <a:rPr sz="1400" spc="3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негативом),</a:t>
                      </a:r>
                      <a:r>
                        <a:rPr sz="1400" spc="2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коммуникации</a:t>
                      </a:r>
                      <a:endParaRPr sz="1400">
                        <a:latin typeface="Calibri"/>
                        <a:cs typeface="Roboto"/>
                      </a:endParaRPr>
                    </a:p>
                    <a:p>
                      <a:pPr marL="229870" indent="-188594" algn="l">
                        <a:lnSpc>
                          <a:spcPct val="100000"/>
                        </a:lnSpc>
                        <a:spcBef>
                          <a:spcPts val="865"/>
                        </a:spcBef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Электронная</a:t>
                      </a:r>
                      <a:r>
                        <a:rPr sz="1400" spc="5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база</a:t>
                      </a:r>
                      <a:r>
                        <a:rPr sz="1400" spc="6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членов</a:t>
                      </a:r>
                      <a:r>
                        <a:rPr sz="1400" spc="6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профсоюза</a:t>
                      </a:r>
                      <a:endParaRPr sz="1400">
                        <a:latin typeface="Calibri"/>
                        <a:cs typeface="Roboto"/>
                      </a:endParaRPr>
                    </a:p>
                    <a:p>
                      <a:pPr marL="229870" indent="-188594" algn="l">
                        <a:lnSpc>
                          <a:spcPct val="100000"/>
                        </a:lnSpc>
                        <a:spcBef>
                          <a:spcPts val="860"/>
                        </a:spcBef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Переговоры,</a:t>
                      </a:r>
                      <a:r>
                        <a:rPr sz="1400" spc="8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колдоговор</a:t>
                      </a:r>
                      <a:endParaRPr sz="1400">
                        <a:latin typeface="Calibri"/>
                        <a:cs typeface="Roboto"/>
                      </a:endParaRPr>
                    </a:p>
                    <a:p>
                      <a:pPr marL="229870" indent="-188594" algn="l">
                        <a:lnSpc>
                          <a:spcPct val="100000"/>
                        </a:lnSpc>
                        <a:spcBef>
                          <a:spcPts val="860"/>
                        </a:spcBef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Индивидуальная</a:t>
                      </a:r>
                      <a:r>
                        <a:rPr sz="1400" spc="8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инт\корп</a:t>
                      </a:r>
                      <a:r>
                        <a:rPr sz="1400" spc="8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помощь</a:t>
                      </a:r>
                      <a:endParaRPr sz="1400">
                        <a:latin typeface="Calibri"/>
                        <a:cs typeface="Roboto"/>
                      </a:endParaRPr>
                    </a:p>
                    <a:p>
                      <a:pPr marL="229870" marR="67310" indent="-188594" algn="l">
                        <a:lnSpc>
                          <a:spcPct val="102699"/>
                        </a:lnSpc>
                        <a:spcBef>
                          <a:spcPts val="825"/>
                        </a:spcBef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Гуманитарные</a:t>
                      </a:r>
                      <a:r>
                        <a:rPr sz="1400" spc="-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проекты на разные </a:t>
                      </a:r>
                      <a:r>
                        <a:rPr sz="14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группы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аудитории,</a:t>
                      </a:r>
                      <a:r>
                        <a:rPr sz="14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работа</a:t>
                      </a:r>
                      <a:r>
                        <a:rPr sz="1400" spc="-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с</a:t>
                      </a:r>
                      <a:r>
                        <a:rPr sz="14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потребностями</a:t>
                      </a:r>
                      <a:r>
                        <a:rPr sz="1400" spc="-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2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работ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ника</a:t>
                      </a:r>
                      <a:r>
                        <a:rPr sz="1400" spc="5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за</a:t>
                      </a:r>
                      <a:r>
                        <a:rPr sz="1400" spc="5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пределами</a:t>
                      </a:r>
                      <a:r>
                        <a:rPr sz="1400" spc="5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работы</a:t>
                      </a:r>
                      <a:endParaRPr sz="1400">
                        <a:latin typeface="Calibri"/>
                        <a:cs typeface="Roboto"/>
                      </a:endParaRPr>
                    </a:p>
                    <a:p>
                      <a:pPr marL="229870" marR="286385" indent="-188594" algn="l">
                        <a:lnSpc>
                          <a:spcPct val="102699"/>
                        </a:lnSpc>
                        <a:spcBef>
                          <a:spcPts val="825"/>
                        </a:spcBef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Бренд,</a:t>
                      </a:r>
                      <a:r>
                        <a:rPr sz="1400" spc="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образ,</a:t>
                      </a:r>
                      <a:r>
                        <a:rPr sz="1400" spc="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«чтобы</a:t>
                      </a:r>
                      <a:r>
                        <a:rPr sz="1400" spc="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люди</a:t>
                      </a:r>
                      <a:r>
                        <a:rPr sz="1400" spc="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хотели</a:t>
                      </a:r>
                      <a:r>
                        <a:rPr sz="1400" spc="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2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всту-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пить»,</a:t>
                      </a:r>
                      <a:r>
                        <a:rPr sz="1400" spc="2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«про</a:t>
                      </a:r>
                      <a:r>
                        <a:rPr sz="1400" spc="3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отношения»</a:t>
                      </a:r>
                      <a:endParaRPr sz="1400">
                        <a:latin typeface="Calibri"/>
                        <a:cs typeface="Roboto"/>
                      </a:endParaRPr>
                    </a:p>
                  </a:txBody>
                  <a:tcPr marL="0" marR="0" marT="0" marB="0">
                    <a:lnL w="12700" algn="ctr">
                      <a:solidFill>
                        <a:srgbClr val="231F20"/>
                      </a:solidFill>
                    </a:lnL>
                    <a:lnR w="12700" algn="ctr">
                      <a:solidFill>
                        <a:srgbClr val="231F20"/>
                      </a:solidFill>
                    </a:lnR>
                    <a:lnT w="12700" algn="ctr">
                      <a:solidFill>
                        <a:srgbClr val="231F20"/>
                      </a:solidFill>
                    </a:lnT>
                    <a:lnB w="12700" algn="ctr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25"/>
                        </a:spcBef>
                        <a:defRPr/>
                      </a:pPr>
                      <a:endParaRPr sz="1400">
                        <a:latin typeface="Calibri"/>
                        <a:cs typeface="Times New Roman"/>
                      </a:endParaRPr>
                    </a:p>
                    <a:p>
                      <a:pPr marL="229870" indent="-187960">
                        <a:lnSpc>
                          <a:spcPct val="100000"/>
                        </a:lnSpc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«Авторитетная»</a:t>
                      </a:r>
                      <a:r>
                        <a:rPr sz="1400" spc="-1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крыша</a:t>
                      </a:r>
                      <a:r>
                        <a:rPr sz="14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от</a:t>
                      </a:r>
                      <a:r>
                        <a:rPr sz="1400" spc="-1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работодателя</a:t>
                      </a:r>
                      <a:endParaRPr sz="1400">
                        <a:latin typeface="Calibri"/>
                        <a:cs typeface="Roboto"/>
                      </a:endParaRPr>
                    </a:p>
                    <a:p>
                      <a:pPr marL="229870" marR="240665" indent="-188594">
                        <a:lnSpc>
                          <a:spcPct val="102699"/>
                        </a:lnSpc>
                        <a:spcBef>
                          <a:spcPts val="819"/>
                        </a:spcBef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Информационная</a:t>
                      </a:r>
                      <a:r>
                        <a:rPr sz="14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работа,</a:t>
                      </a:r>
                      <a:r>
                        <a:rPr sz="1400" spc="-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прокачка</a:t>
                      </a:r>
                      <a:r>
                        <a:rPr sz="1400" spc="-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3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ин</a:t>
                      </a:r>
                      <a:r>
                        <a:rPr sz="1400" spc="-2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формации</a:t>
                      </a:r>
                      <a:r>
                        <a:rPr sz="1400" spc="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вверх/вниз</a:t>
                      </a:r>
                      <a:endParaRPr sz="1400">
                        <a:latin typeface="Calibri"/>
                        <a:cs typeface="Roboto"/>
                      </a:endParaRPr>
                    </a:p>
                    <a:p>
                      <a:pPr marL="229870" indent="-188594">
                        <a:lnSpc>
                          <a:spcPct val="100000"/>
                        </a:lnSpc>
                        <a:spcBef>
                          <a:spcPts val="865"/>
                        </a:spcBef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Имидж</a:t>
                      </a:r>
                      <a:r>
                        <a:rPr sz="1400" spc="4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профсоюза</a:t>
                      </a:r>
                      <a:r>
                        <a:rPr sz="1400" spc="4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на</a:t>
                      </a:r>
                      <a:r>
                        <a:rPr sz="1400" spc="4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уровне</a:t>
                      </a:r>
                      <a:r>
                        <a:rPr sz="1400" spc="4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региона</a:t>
                      </a:r>
                      <a:endParaRPr sz="1400">
                        <a:latin typeface="Calibri"/>
                        <a:cs typeface="Roboto"/>
                      </a:endParaRPr>
                    </a:p>
                    <a:p>
                      <a:pPr marL="229870" marR="131445" indent="-188594">
                        <a:lnSpc>
                          <a:spcPct val="102600"/>
                        </a:lnSpc>
                        <a:spcBef>
                          <a:spcPts val="825"/>
                        </a:spcBef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Регулярная</a:t>
                      </a:r>
                      <a:r>
                        <a:rPr sz="1400" spc="3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работа</a:t>
                      </a:r>
                      <a:r>
                        <a:rPr sz="1400" spc="4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с</a:t>
                      </a:r>
                      <a:r>
                        <a:rPr sz="1400" spc="3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региональными</a:t>
                      </a:r>
                      <a:r>
                        <a:rPr sz="1400" spc="4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2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про</a:t>
                      </a:r>
                      <a:r>
                        <a:rPr sz="14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фильными</a:t>
                      </a:r>
                      <a:r>
                        <a:rPr sz="1400" spc="-1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работодателями</a:t>
                      </a:r>
                      <a:endParaRPr sz="1400">
                        <a:latin typeface="Calibri"/>
                        <a:cs typeface="Roboto"/>
                      </a:endParaRPr>
                    </a:p>
                    <a:p>
                      <a:pPr marL="229870" marR="173355" indent="-188594">
                        <a:lnSpc>
                          <a:spcPct val="102699"/>
                        </a:lnSpc>
                        <a:spcBef>
                          <a:spcPts val="819"/>
                        </a:spcBef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Распространение</a:t>
                      </a:r>
                      <a:r>
                        <a:rPr sz="1400" spc="8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передового</a:t>
                      </a:r>
                      <a:r>
                        <a:rPr sz="1400" spc="8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опыта</a:t>
                      </a:r>
                      <a:r>
                        <a:rPr sz="1400" spc="8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2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пер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вичек</a:t>
                      </a:r>
                      <a:r>
                        <a:rPr sz="1400" spc="3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в</a:t>
                      </a:r>
                      <a:r>
                        <a:rPr sz="1400" spc="3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другие</a:t>
                      </a:r>
                      <a:r>
                        <a:rPr sz="1400" spc="4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профорганизации</a:t>
                      </a:r>
                      <a:endParaRPr sz="1400">
                        <a:latin typeface="Calibri"/>
                        <a:cs typeface="Roboto"/>
                      </a:endParaRPr>
                    </a:p>
                  </a:txBody>
                  <a:tcPr marL="0" marR="0" marT="0" marB="0">
                    <a:lnL w="12700" algn="ctr">
                      <a:solidFill>
                        <a:srgbClr val="231F20"/>
                      </a:solidFill>
                    </a:lnL>
                    <a:lnR w="12700" algn="ctr">
                      <a:solidFill>
                        <a:srgbClr val="231F20"/>
                      </a:solidFill>
                    </a:lnR>
                    <a:lnT w="12700" algn="ctr">
                      <a:solidFill>
                        <a:srgbClr val="231F20"/>
                      </a:solidFill>
                    </a:lnT>
                    <a:lnB w="12700" algn="ctr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305"/>
                        </a:spcBef>
                        <a:defRPr/>
                      </a:pPr>
                      <a:endParaRPr sz="1400">
                        <a:latin typeface="Calibri"/>
                        <a:cs typeface="Times New Roman"/>
                      </a:endParaRPr>
                    </a:p>
                    <a:p>
                      <a:pPr marL="229870" indent="-187960">
                        <a:lnSpc>
                          <a:spcPct val="100000"/>
                        </a:lnSpc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Адаптированное</a:t>
                      </a:r>
                      <a:r>
                        <a:rPr sz="1400" spc="1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обучение</a:t>
                      </a:r>
                      <a:endParaRPr sz="1400">
                        <a:latin typeface="Calibri"/>
                        <a:cs typeface="Roboto"/>
                      </a:endParaRPr>
                    </a:p>
                    <a:p>
                      <a:pPr marL="229870" marR="307975" indent="-188594">
                        <a:lnSpc>
                          <a:spcPct val="102600"/>
                        </a:lnSpc>
                        <a:spcBef>
                          <a:spcPts val="825"/>
                        </a:spcBef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Привлечение</a:t>
                      </a:r>
                      <a:r>
                        <a:rPr sz="1400" spc="17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дополнительных</a:t>
                      </a:r>
                      <a:r>
                        <a:rPr sz="1400" spc="17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средств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(гранты</a:t>
                      </a:r>
                      <a:r>
                        <a:rPr sz="1400" spc="1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—</a:t>
                      </a:r>
                      <a:r>
                        <a:rPr sz="1400" spc="2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свои</a:t>
                      </a:r>
                      <a:r>
                        <a:rPr sz="1400" spc="2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и</a:t>
                      </a:r>
                      <a:r>
                        <a:rPr sz="1400" spc="1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чужие)</a:t>
                      </a:r>
                      <a:endParaRPr sz="1400">
                        <a:latin typeface="Calibri"/>
                        <a:cs typeface="Roboto"/>
                      </a:endParaRPr>
                    </a:p>
                    <a:p>
                      <a:pPr marL="229870" marR="66040" indent="-188594">
                        <a:lnSpc>
                          <a:spcPct val="102699"/>
                        </a:lnSpc>
                        <a:spcBef>
                          <a:spcPts val="825"/>
                        </a:spcBef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Доведение</a:t>
                      </a:r>
                      <a:r>
                        <a:rPr sz="1400" spc="114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проблем</a:t>
                      </a:r>
                      <a:r>
                        <a:rPr sz="1400" spc="114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до</a:t>
                      </a:r>
                      <a:r>
                        <a:rPr sz="1400" spc="12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региональной</a:t>
                      </a:r>
                      <a:r>
                        <a:rPr sz="1400" spc="114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2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власти</a:t>
                      </a:r>
                      <a:endParaRPr sz="1400">
                        <a:latin typeface="Calibri"/>
                        <a:cs typeface="Roboto"/>
                      </a:endParaRPr>
                    </a:p>
                  </a:txBody>
                  <a:tcPr marL="0" marR="0" marT="0" marB="0">
                    <a:lnL w="12700" algn="ctr">
                      <a:solidFill>
                        <a:srgbClr val="231F20"/>
                      </a:solidFill>
                    </a:lnL>
                    <a:lnR w="12700" algn="ctr">
                      <a:solidFill>
                        <a:srgbClr val="231F20"/>
                      </a:solidFill>
                    </a:lnR>
                    <a:lnT w="12700" algn="ctr">
                      <a:solidFill>
                        <a:srgbClr val="231F20"/>
                      </a:solidFill>
                    </a:lnT>
                    <a:lnB w="12700" algn="ctr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0"/>
                        </a:spcBef>
                        <a:defRPr/>
                      </a:pPr>
                      <a:endParaRPr sz="1400" dirty="0">
                        <a:latin typeface="Calibri"/>
                        <a:cs typeface="Times New Roman"/>
                      </a:endParaRPr>
                    </a:p>
                    <a:p>
                      <a:pPr marL="229870" marR="166370" indent="-188594" algn="l">
                        <a:lnSpc>
                          <a:spcPct val="102600"/>
                        </a:lnSpc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sz="1400" dirty="0" err="1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Фиксация</a:t>
                      </a:r>
                      <a:r>
                        <a:rPr sz="1400" spc="40" dirty="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dirty="0" err="1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образа</a:t>
                      </a:r>
                      <a:r>
                        <a:rPr sz="1400" spc="40" dirty="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10" dirty="0" err="1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профсоюзов</a:t>
                      </a:r>
                      <a:r>
                        <a:rPr sz="1400" spc="45" dirty="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dirty="0" err="1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на</a:t>
                      </a:r>
                      <a:r>
                        <a:rPr sz="1400" spc="40" dirty="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20" dirty="0" err="1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феде</a:t>
                      </a:r>
                      <a:r>
                        <a:rPr sz="1400" spc="-20" dirty="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- </a:t>
                      </a:r>
                      <a:r>
                        <a:rPr sz="1400" dirty="0" err="1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ральном</a:t>
                      </a:r>
                      <a:r>
                        <a:rPr sz="1400" spc="15" dirty="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dirty="0" err="1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уровне</a:t>
                      </a:r>
                      <a:r>
                        <a:rPr sz="1400" spc="15" dirty="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dirty="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—</a:t>
                      </a:r>
                      <a:r>
                        <a:rPr sz="1400" spc="20" dirty="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dirty="0" err="1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законодатель</a:t>
                      </a:r>
                      <a:r>
                        <a:rPr sz="1400" spc="15" dirty="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40" dirty="0" err="1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профсо</a:t>
                      </a:r>
                      <a:r>
                        <a:rPr sz="1400" dirty="0" err="1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юзной</a:t>
                      </a:r>
                      <a:r>
                        <a:rPr sz="1400" spc="20" dirty="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10" dirty="0" err="1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моды</a:t>
                      </a:r>
                      <a:r>
                        <a:rPr sz="1400" spc="-10" dirty="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.</a:t>
                      </a:r>
                      <a:endParaRPr sz="1400" dirty="0">
                        <a:latin typeface="Calibri"/>
                        <a:cs typeface="Roboto"/>
                      </a:endParaRPr>
                    </a:p>
                    <a:p>
                      <a:pPr marL="229870" marR="107314" indent="-188594" algn="l">
                        <a:lnSpc>
                          <a:spcPct val="102600"/>
                        </a:lnSpc>
                        <a:spcBef>
                          <a:spcPts val="825"/>
                        </a:spcBef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sz="1400" dirty="0" err="1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Больше</a:t>
                      </a:r>
                      <a:r>
                        <a:rPr sz="1400" spc="30" dirty="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dirty="0" err="1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публичности</a:t>
                      </a:r>
                      <a:r>
                        <a:rPr sz="1400" dirty="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,</a:t>
                      </a:r>
                      <a:r>
                        <a:rPr sz="1400" spc="30" dirty="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dirty="0" err="1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открытости</a:t>
                      </a:r>
                      <a:r>
                        <a:rPr sz="1400" spc="30" dirty="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dirty="0" err="1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от</a:t>
                      </a:r>
                      <a:r>
                        <a:rPr sz="1400" spc="30" dirty="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20" dirty="0" err="1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руко</a:t>
                      </a:r>
                      <a:r>
                        <a:rPr sz="1400" dirty="0" err="1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водства</a:t>
                      </a:r>
                      <a:r>
                        <a:rPr sz="1400" spc="65" dirty="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dirty="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«</a:t>
                      </a:r>
                      <a:r>
                        <a:rPr sz="1400" dirty="0" err="1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региональная</a:t>
                      </a:r>
                      <a:r>
                        <a:rPr sz="1400" spc="65" dirty="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dirty="0" err="1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неделя</a:t>
                      </a:r>
                      <a:r>
                        <a:rPr sz="1400" dirty="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»</a:t>
                      </a:r>
                      <a:r>
                        <a:rPr sz="1400" spc="65" dirty="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dirty="0" err="1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для</a:t>
                      </a:r>
                      <a:r>
                        <a:rPr sz="1400" spc="65" dirty="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20" dirty="0" err="1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про</a:t>
                      </a:r>
                      <a:r>
                        <a:rPr sz="1400" spc="-10" dirty="0" err="1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фсоюзного</a:t>
                      </a:r>
                      <a:r>
                        <a:rPr sz="1400" spc="-60" dirty="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10" dirty="0" err="1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руководства</a:t>
                      </a:r>
                      <a:r>
                        <a:rPr sz="1400" spc="-10" dirty="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.</a:t>
                      </a:r>
                      <a:endParaRPr sz="1400" dirty="0">
                        <a:latin typeface="Calibri"/>
                        <a:cs typeface="Roboto"/>
                      </a:endParaRPr>
                    </a:p>
                    <a:p>
                      <a:pPr marL="229870" marR="70485" indent="-188594" algn="l">
                        <a:lnSpc>
                          <a:spcPct val="102699"/>
                        </a:lnSpc>
                        <a:spcBef>
                          <a:spcPts val="825"/>
                        </a:spcBef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sz="1400" dirty="0" err="1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Аналог</a:t>
                      </a:r>
                      <a:r>
                        <a:rPr sz="1400" spc="40" dirty="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dirty="0" err="1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федеральной</a:t>
                      </a:r>
                      <a:r>
                        <a:rPr sz="1400" spc="40" dirty="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dirty="0" err="1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акции</a:t>
                      </a:r>
                      <a:r>
                        <a:rPr sz="1400" spc="40" dirty="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dirty="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МРОТ</a:t>
                      </a:r>
                      <a:r>
                        <a:rPr sz="1400" spc="10" dirty="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dirty="0" err="1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по</a:t>
                      </a:r>
                      <a:r>
                        <a:rPr sz="1400" spc="40" dirty="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20" dirty="0" err="1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зако</a:t>
                      </a:r>
                      <a:r>
                        <a:rPr sz="1400" dirty="0" err="1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ну</a:t>
                      </a:r>
                      <a:r>
                        <a:rPr sz="1400" spc="15" dirty="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10" dirty="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«</a:t>
                      </a:r>
                      <a:r>
                        <a:rPr sz="1400" spc="-10" dirty="0" err="1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профсоюзная</a:t>
                      </a:r>
                      <a:r>
                        <a:rPr sz="1400" spc="20" dirty="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10" dirty="0" err="1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субкультура</a:t>
                      </a:r>
                      <a:r>
                        <a:rPr sz="1400" spc="-10" dirty="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».</a:t>
                      </a:r>
                      <a:endParaRPr sz="1400" dirty="0">
                        <a:latin typeface="Calibri"/>
                        <a:cs typeface="Roboto"/>
                      </a:endParaRPr>
                    </a:p>
                    <a:p>
                      <a:pPr marL="229870" marR="189865" indent="-188594" algn="l">
                        <a:lnSpc>
                          <a:spcPct val="102600"/>
                        </a:lnSpc>
                        <a:spcBef>
                          <a:spcPts val="825"/>
                        </a:spcBef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sz="1400" dirty="0" err="1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Продвижение</a:t>
                      </a:r>
                      <a:r>
                        <a:rPr lang="ru-RU" sz="1400" spc="85" dirty="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10" dirty="0" err="1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профсоюзных</a:t>
                      </a:r>
                      <a:r>
                        <a:rPr sz="1400" spc="90" dirty="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10" dirty="0" err="1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кандидатов</a:t>
                      </a:r>
                      <a:r>
                        <a:rPr sz="1400" spc="-10" dirty="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dirty="0" err="1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на</a:t>
                      </a:r>
                      <a:r>
                        <a:rPr sz="1400" spc="5" dirty="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dirty="0" err="1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госнаграды</a:t>
                      </a:r>
                      <a:r>
                        <a:rPr sz="1400" dirty="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,</a:t>
                      </a:r>
                      <a:r>
                        <a:rPr sz="1400" spc="5" dirty="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dirty="0" err="1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ветеран</a:t>
                      </a:r>
                      <a:r>
                        <a:rPr sz="1400" spc="5" dirty="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10" dirty="0" err="1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труда</a:t>
                      </a:r>
                      <a:r>
                        <a:rPr sz="1400" spc="10" dirty="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dirty="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—</a:t>
                      </a:r>
                      <a:r>
                        <a:rPr sz="1400" spc="5" dirty="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10" dirty="0" err="1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профсо</a:t>
                      </a:r>
                      <a:r>
                        <a:rPr sz="1400" dirty="0" err="1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юзные</a:t>
                      </a:r>
                      <a:r>
                        <a:rPr sz="1400" spc="40" dirty="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10" dirty="0" err="1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награды</a:t>
                      </a:r>
                      <a:r>
                        <a:rPr sz="1400" spc="-10" dirty="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.</a:t>
                      </a:r>
                      <a:endParaRPr sz="1400" dirty="0">
                        <a:latin typeface="Calibri"/>
                        <a:cs typeface="Roboto"/>
                      </a:endParaRPr>
                    </a:p>
                  </a:txBody>
                  <a:tcPr marL="0" marR="0" marT="0" marB="0">
                    <a:lnL w="12700" algn="ctr">
                      <a:solidFill>
                        <a:srgbClr val="231F20"/>
                      </a:solidFill>
                    </a:lnL>
                    <a:lnR w="12700" algn="ctr">
                      <a:solidFill>
                        <a:srgbClr val="231F20"/>
                      </a:solidFill>
                    </a:lnR>
                    <a:lnT w="12700" algn="ctr">
                      <a:solidFill>
                        <a:srgbClr val="231F20"/>
                      </a:solidFill>
                    </a:lnT>
                    <a:lnB w="12700" algn="ctr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defRPr/>
                      </a:pPr>
                      <a:endParaRPr sz="1400">
                        <a:latin typeface="Calibri"/>
                        <a:cs typeface="Times New Roman"/>
                      </a:endParaRPr>
                    </a:p>
                    <a:p>
                      <a:pPr marL="229870" indent="-187960">
                        <a:lnSpc>
                          <a:spcPct val="100000"/>
                        </a:lnSpc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sz="1400" spc="-2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ТВ</a:t>
                      </a:r>
                      <a:endParaRPr sz="1400">
                        <a:latin typeface="Calibri"/>
                        <a:cs typeface="Roboto"/>
                      </a:endParaRPr>
                    </a:p>
                    <a:p>
                      <a:pPr marL="229870" indent="-187960">
                        <a:lnSpc>
                          <a:spcPct val="100000"/>
                        </a:lnSpc>
                        <a:spcBef>
                          <a:spcPts val="865"/>
                        </a:spcBef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«Планерки</a:t>
                      </a:r>
                      <a:r>
                        <a:rPr sz="1400" spc="6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у</a:t>
                      </a:r>
                      <a:r>
                        <a:rPr sz="1400" spc="6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президента»</a:t>
                      </a:r>
                      <a:endParaRPr sz="1400">
                        <a:latin typeface="Calibri"/>
                        <a:cs typeface="Roboto"/>
                      </a:endParaRPr>
                    </a:p>
                    <a:p>
                      <a:pPr marL="229870" marR="170815" indent="-188594">
                        <a:lnSpc>
                          <a:spcPct val="102600"/>
                        </a:lnSpc>
                        <a:spcBef>
                          <a:spcPts val="819"/>
                        </a:spcBef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Изменение</a:t>
                      </a:r>
                      <a:r>
                        <a:rPr sz="1400" spc="3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ТК</a:t>
                      </a:r>
                      <a:r>
                        <a:rPr sz="1400" spc="6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(вместо</a:t>
                      </a:r>
                      <a:r>
                        <a:rPr sz="1400" spc="6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мотивированного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мнения</a:t>
                      </a:r>
                      <a:r>
                        <a:rPr sz="1400" spc="3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—</a:t>
                      </a:r>
                      <a:r>
                        <a:rPr sz="1400" spc="3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по</a:t>
                      </a:r>
                      <a:r>
                        <a:rPr sz="1400" spc="3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согласованию)</a:t>
                      </a:r>
                      <a:endParaRPr sz="1400">
                        <a:latin typeface="Calibri"/>
                        <a:cs typeface="Roboto"/>
                      </a:endParaRPr>
                    </a:p>
                    <a:p>
                      <a:pPr marL="229870" indent="-187960">
                        <a:lnSpc>
                          <a:spcPct val="100000"/>
                        </a:lnSpc>
                        <a:spcBef>
                          <a:spcPts val="865"/>
                        </a:spcBef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Стратегия развития </a:t>
                      </a:r>
                      <a:r>
                        <a:rPr sz="14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профсоюзов</a:t>
                      </a:r>
                      <a:endParaRPr sz="1400">
                        <a:latin typeface="Calibri"/>
                        <a:cs typeface="Roboto"/>
                      </a:endParaRPr>
                    </a:p>
                    <a:p>
                      <a:pPr marL="229870" marR="275590" indent="-188594">
                        <a:lnSpc>
                          <a:spcPct val="102600"/>
                        </a:lnSpc>
                        <a:spcBef>
                          <a:spcPts val="825"/>
                        </a:spcBef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Позиция</a:t>
                      </a:r>
                      <a:r>
                        <a:rPr sz="1400" spc="5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по</a:t>
                      </a:r>
                      <a:r>
                        <a:rPr sz="1400" spc="5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объединения</a:t>
                      </a:r>
                      <a:r>
                        <a:rPr sz="1400" spc="6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и</a:t>
                      </a:r>
                      <a:r>
                        <a:rPr sz="1400" spc="5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укрупнению профсоюзов</a:t>
                      </a:r>
                      <a:endParaRPr sz="1400">
                        <a:latin typeface="Calibri"/>
                        <a:cs typeface="Roboto"/>
                      </a:endParaRPr>
                    </a:p>
                    <a:p>
                      <a:pPr marL="229870" indent="-187960">
                        <a:lnSpc>
                          <a:spcPct val="100000"/>
                        </a:lnSpc>
                        <a:spcBef>
                          <a:spcPts val="860"/>
                        </a:spcBef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Всероссийский</a:t>
                      </a:r>
                      <a:r>
                        <a:rPr sz="1400" spc="4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профсоюзный</a:t>
                      </a:r>
                      <a:r>
                        <a:rPr sz="1400" spc="5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праздник</a:t>
                      </a:r>
                      <a:endParaRPr sz="1400">
                        <a:latin typeface="Calibri"/>
                        <a:cs typeface="Roboto"/>
                      </a:endParaRPr>
                    </a:p>
                  </a:txBody>
                  <a:tcPr marL="0" marR="0" marT="0" marB="0">
                    <a:lnL w="12700" algn="ctr">
                      <a:solidFill>
                        <a:srgbClr val="231F20"/>
                      </a:solidFill>
                    </a:lnL>
                    <a:lnR w="12700" algn="ctr">
                      <a:solidFill>
                        <a:srgbClr val="231F20"/>
                      </a:solidFill>
                    </a:lnR>
                    <a:lnT w="12700" algn="ctr">
                      <a:solidFill>
                        <a:srgbClr val="231F20"/>
                      </a:solidFill>
                    </a:lnT>
                    <a:lnB w="12700" algn="ctr">
                      <a:solidFill>
                        <a:srgbClr val="231F20"/>
                      </a:solidFill>
                    </a:lnB>
                  </a:tcPr>
                </a:tc>
              </a:tr>
            </a:tbl>
          </a:graphicData>
        </a:graphic>
      </p:graphicFrame>
      <p:sp>
        <p:nvSpPr>
          <p:cNvPr id="3" name="object 3"/>
          <p:cNvSpPr txBox="1"/>
          <p:nvPr/>
        </p:nvSpPr>
        <p:spPr bwMode="auto">
          <a:xfrm>
            <a:off x="1230653" y="887795"/>
            <a:ext cx="15621000" cy="163852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defRPr/>
            </a:pPr>
            <a:r>
              <a:rPr lang="ru-RU" sz="2600" b="1">
                <a:solidFill>
                  <a:srgbClr val="231F20"/>
                </a:solidFill>
                <a:latin typeface="Roboto"/>
                <a:cs typeface="Roboto"/>
              </a:rPr>
              <a:t>Площадка:</a:t>
            </a:r>
            <a:r>
              <a:rPr lang="ru-RU" sz="2600" b="1" cap="all">
                <a:solidFill>
                  <a:srgbClr val="231F20"/>
                </a:solidFill>
                <a:latin typeface="Roboto"/>
                <a:cs typeface="Roboto"/>
              </a:rPr>
              <a:t> «Сага о форсайтах»</a:t>
            </a:r>
            <a:endParaRPr/>
          </a:p>
          <a:p>
            <a:pPr marL="12700">
              <a:lnSpc>
                <a:spcPct val="100000"/>
              </a:lnSpc>
              <a:spcBef>
                <a:spcPts val="135"/>
              </a:spcBef>
              <a:defRPr/>
            </a:pPr>
            <a:r>
              <a:rPr lang="ru-RU" sz="2600" b="1">
                <a:solidFill>
                  <a:srgbClr val="231F20"/>
                </a:solidFill>
                <a:latin typeface="Roboto"/>
                <a:cs typeface="Roboto"/>
              </a:rPr>
              <a:t>Форсайт-сессия 1: </a:t>
            </a:r>
            <a:r>
              <a:rPr lang="ru-RU" sz="2600">
                <a:solidFill>
                  <a:srgbClr val="231F20"/>
                </a:solidFill>
                <a:latin typeface="Roboto"/>
                <a:cs typeface="Roboto"/>
              </a:rPr>
              <a:t>у</a:t>
            </a:r>
            <a:r>
              <a:rPr sz="2600">
                <a:solidFill>
                  <a:srgbClr val="231F20"/>
                </a:solidFill>
                <a:latin typeface="Roboto"/>
                <a:cs typeface="Roboto"/>
              </a:rPr>
              <a:t>ровень</a:t>
            </a:r>
            <a:r>
              <a:rPr lang="ru-RU" sz="2600" b="1">
                <a:solidFill>
                  <a:srgbClr val="231F20"/>
                </a:solidFill>
                <a:latin typeface="Roboto"/>
                <a:cs typeface="Roboto"/>
              </a:rPr>
              <a:t> «</a:t>
            </a:r>
            <a:r>
              <a:rPr sz="2600" spc="-10">
                <a:solidFill>
                  <a:srgbClr val="231F20"/>
                </a:solidFill>
                <a:latin typeface="Roboto"/>
                <a:cs typeface="Roboto"/>
              </a:rPr>
              <a:t>Профком</a:t>
            </a:r>
            <a:r>
              <a:rPr lang="ru-RU" sz="2600" spc="-10">
                <a:solidFill>
                  <a:srgbClr val="231F20"/>
                </a:solidFill>
                <a:latin typeface="Roboto"/>
                <a:cs typeface="Roboto"/>
              </a:rPr>
              <a:t>»</a:t>
            </a:r>
            <a:endParaRPr sz="2600">
              <a:latin typeface="Roboto"/>
              <a:cs typeface="Roboto"/>
            </a:endParaRPr>
          </a:p>
          <a:p>
            <a:pPr marL="12700" marR="5080">
              <a:lnSpc>
                <a:spcPct val="101499"/>
              </a:lnSpc>
              <a:defRPr/>
            </a:pPr>
            <a:r>
              <a:rPr sz="2600" b="1">
                <a:solidFill>
                  <a:srgbClr val="231F20"/>
                </a:solidFill>
                <a:latin typeface="Roboto"/>
                <a:cs typeface="Roboto"/>
              </a:rPr>
              <a:t>Тема:</a:t>
            </a:r>
            <a:r>
              <a:rPr sz="2600" b="1" spc="1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2600">
                <a:solidFill>
                  <a:srgbClr val="231F20"/>
                </a:solidFill>
                <a:latin typeface="Roboto"/>
                <a:cs typeface="Roboto"/>
              </a:rPr>
              <a:t>«Мотивация.</a:t>
            </a:r>
            <a:r>
              <a:rPr sz="2600" spc="1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2600">
                <a:solidFill>
                  <a:srgbClr val="231F20"/>
                </a:solidFill>
                <a:latin typeface="Roboto"/>
                <a:cs typeface="Roboto"/>
              </a:rPr>
              <a:t>Первичная</a:t>
            </a:r>
            <a:r>
              <a:rPr sz="2600" spc="1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2600" spc="-10">
                <a:solidFill>
                  <a:srgbClr val="231F20"/>
                </a:solidFill>
                <a:latin typeface="Roboto"/>
                <a:cs typeface="Roboto"/>
              </a:rPr>
              <a:t>профорганизация:</a:t>
            </a:r>
            <a:r>
              <a:rPr sz="2600" spc="1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2600">
                <a:solidFill>
                  <a:srgbClr val="231F20"/>
                </a:solidFill>
                <a:latin typeface="Roboto"/>
                <a:cs typeface="Roboto"/>
              </a:rPr>
              <a:t>наиболее</a:t>
            </a:r>
            <a:r>
              <a:rPr sz="2600" spc="1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2600" spc="-60">
                <a:solidFill>
                  <a:srgbClr val="231F20"/>
                </a:solidFill>
                <a:latin typeface="Roboto"/>
                <a:cs typeface="Roboto"/>
              </a:rPr>
              <a:t>эффективные</a:t>
            </a:r>
            <a:r>
              <a:rPr sz="2600" spc="1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endParaRPr lang="en-US" sz="2600" spc="10">
              <a:solidFill>
                <a:srgbClr val="231F20"/>
              </a:solidFill>
              <a:latin typeface="Roboto"/>
              <a:cs typeface="Roboto"/>
            </a:endParaRPr>
          </a:p>
          <a:p>
            <a:pPr marL="12700" marR="5080">
              <a:lnSpc>
                <a:spcPct val="101499"/>
              </a:lnSpc>
              <a:defRPr/>
            </a:pPr>
            <a:r>
              <a:rPr sz="2600" spc="-20">
                <a:solidFill>
                  <a:srgbClr val="231F20"/>
                </a:solidFill>
                <a:latin typeface="Roboto"/>
                <a:cs typeface="Roboto"/>
              </a:rPr>
              <a:t>методы</a:t>
            </a:r>
            <a:r>
              <a:rPr sz="2600" spc="1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2600">
                <a:solidFill>
                  <a:srgbClr val="231F20"/>
                </a:solidFill>
                <a:latin typeface="Roboto"/>
                <a:cs typeface="Roboto"/>
              </a:rPr>
              <a:t>работы</a:t>
            </a:r>
            <a:r>
              <a:rPr sz="2600" spc="1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2600">
                <a:solidFill>
                  <a:srgbClr val="231F20"/>
                </a:solidFill>
                <a:latin typeface="Roboto"/>
                <a:cs typeface="Roboto"/>
              </a:rPr>
              <a:t>с</a:t>
            </a:r>
            <a:r>
              <a:rPr sz="2600" spc="15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2600" spc="-10">
                <a:solidFill>
                  <a:srgbClr val="231F20"/>
                </a:solidFill>
                <a:latin typeface="Roboto"/>
                <a:cs typeface="Roboto"/>
              </a:rPr>
              <a:t>члена</a:t>
            </a:r>
            <a:r>
              <a:rPr sz="2600">
                <a:solidFill>
                  <a:srgbClr val="231F20"/>
                </a:solidFill>
                <a:latin typeface="Roboto"/>
                <a:cs typeface="Roboto"/>
              </a:rPr>
              <a:t>ми/нечленами</a:t>
            </a:r>
            <a:r>
              <a:rPr sz="2600" spc="4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2600" spc="-25">
                <a:solidFill>
                  <a:srgbClr val="231F20"/>
                </a:solidFill>
                <a:latin typeface="Roboto"/>
                <a:cs typeface="Roboto"/>
              </a:rPr>
              <a:t>профсоюзов.</a:t>
            </a:r>
            <a:r>
              <a:rPr sz="2600" spc="45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2600">
                <a:solidFill>
                  <a:srgbClr val="231F20"/>
                </a:solidFill>
                <a:latin typeface="Roboto"/>
                <a:cs typeface="Roboto"/>
              </a:rPr>
              <a:t>Что</a:t>
            </a:r>
            <a:r>
              <a:rPr sz="2600" spc="4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2600">
                <a:solidFill>
                  <a:srgbClr val="231F20"/>
                </a:solidFill>
                <a:latin typeface="Roboto"/>
                <a:cs typeface="Roboto"/>
              </a:rPr>
              <a:t>нужно</a:t>
            </a:r>
            <a:r>
              <a:rPr sz="2600" spc="45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2600">
                <a:solidFill>
                  <a:srgbClr val="231F20"/>
                </a:solidFill>
                <a:latin typeface="Roboto"/>
                <a:cs typeface="Roboto"/>
              </a:rPr>
              <a:t>от</a:t>
            </a:r>
            <a:r>
              <a:rPr sz="2600" spc="45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2600" spc="-10">
                <a:solidFill>
                  <a:srgbClr val="231F20"/>
                </a:solidFill>
                <a:latin typeface="Roboto"/>
                <a:cs typeface="Roboto"/>
              </a:rPr>
              <a:t>вышестоящих?»</a:t>
            </a:r>
            <a:endParaRPr sz="2600">
              <a:latin typeface="Roboto"/>
              <a:cs typeface="Roboto"/>
            </a:endParaRPr>
          </a:p>
        </p:txBody>
      </p:sp>
      <p:grpSp>
        <p:nvGrpSpPr>
          <p:cNvPr id="8" name="Группа 7"/>
          <p:cNvGrpSpPr/>
          <p:nvPr/>
        </p:nvGrpSpPr>
        <p:grpSpPr bwMode="auto">
          <a:xfrm>
            <a:off x="15767050" y="396642"/>
            <a:ext cx="2639092" cy="2232787"/>
            <a:chOff x="17100143" y="1629685"/>
            <a:chExt cx="1663342" cy="1407260"/>
          </a:xfrm>
        </p:grpSpPr>
        <p:pic>
          <p:nvPicPr>
            <p:cNvPr id="9" name="object 69"/>
            <p:cNvPicPr/>
            <p:nvPr/>
          </p:nvPicPr>
          <p:blipFill>
            <a:blip r:embed="rId2"/>
            <a:stretch/>
          </p:blipFill>
          <p:spPr bwMode="auto">
            <a:xfrm>
              <a:off x="17106558" y="1629685"/>
              <a:ext cx="1627028" cy="233249"/>
            </a:xfrm>
            <a:prstGeom prst="rect">
              <a:avLst/>
            </a:prstGeom>
          </p:spPr>
        </p:pic>
        <p:pic>
          <p:nvPicPr>
            <p:cNvPr id="10" name="object 70"/>
            <p:cNvPicPr/>
            <p:nvPr/>
          </p:nvPicPr>
          <p:blipFill>
            <a:blip r:embed="rId3"/>
            <a:stretch/>
          </p:blipFill>
          <p:spPr bwMode="auto">
            <a:xfrm>
              <a:off x="17100143" y="2400492"/>
              <a:ext cx="1663342" cy="636453"/>
            </a:xfrm>
            <a:prstGeom prst="rect">
              <a:avLst/>
            </a:prstGeom>
          </p:spPr>
        </p:pic>
        <p:sp>
          <p:nvSpPr>
            <p:cNvPr id="11" name="object 71"/>
            <p:cNvSpPr/>
            <p:nvPr/>
          </p:nvSpPr>
          <p:spPr bwMode="auto">
            <a:xfrm>
              <a:off x="17106565" y="1921696"/>
              <a:ext cx="1627505" cy="417195"/>
            </a:xfrm>
            <a:custGeom>
              <a:avLst/>
              <a:gdLst/>
              <a:ahLst/>
              <a:cxnLst/>
              <a:rect l="l" t="t" r="r" b="b"/>
              <a:pathLst>
                <a:path w="1627505" h="417194" extrusionOk="0">
                  <a:moveTo>
                    <a:pt x="1397590" y="0"/>
                  </a:moveTo>
                  <a:lnTo>
                    <a:pt x="1364932" y="0"/>
                  </a:lnTo>
                  <a:lnTo>
                    <a:pt x="1364932" y="417023"/>
                  </a:lnTo>
                  <a:lnTo>
                    <a:pt x="1397590" y="417023"/>
                  </a:lnTo>
                  <a:lnTo>
                    <a:pt x="1397590" y="221689"/>
                  </a:lnTo>
                  <a:lnTo>
                    <a:pt x="1485712" y="221689"/>
                  </a:lnTo>
                  <a:lnTo>
                    <a:pt x="1473494" y="204800"/>
                  </a:lnTo>
                  <a:lnTo>
                    <a:pt x="1483095" y="191041"/>
                  </a:lnTo>
                  <a:lnTo>
                    <a:pt x="1397590" y="191041"/>
                  </a:lnTo>
                  <a:lnTo>
                    <a:pt x="1397590" y="0"/>
                  </a:lnTo>
                  <a:close/>
                </a:path>
                <a:path w="1627505" h="417194" extrusionOk="0">
                  <a:moveTo>
                    <a:pt x="1485712" y="221689"/>
                  </a:moveTo>
                  <a:lnTo>
                    <a:pt x="1444270" y="221689"/>
                  </a:lnTo>
                  <a:lnTo>
                    <a:pt x="1586339" y="417023"/>
                  </a:lnTo>
                  <a:lnTo>
                    <a:pt x="1627018" y="417023"/>
                  </a:lnTo>
                  <a:lnTo>
                    <a:pt x="1485712" y="221689"/>
                  </a:lnTo>
                  <a:close/>
                </a:path>
                <a:path w="1627505" h="417194" extrusionOk="0">
                  <a:moveTo>
                    <a:pt x="1616411" y="0"/>
                  </a:moveTo>
                  <a:lnTo>
                    <a:pt x="1575166" y="0"/>
                  </a:lnTo>
                  <a:lnTo>
                    <a:pt x="1442280" y="191041"/>
                  </a:lnTo>
                  <a:lnTo>
                    <a:pt x="1483095" y="191041"/>
                  </a:lnTo>
                  <a:lnTo>
                    <a:pt x="1616411" y="0"/>
                  </a:lnTo>
                  <a:close/>
                </a:path>
                <a:path w="1627505" h="417194" extrusionOk="0">
                  <a:moveTo>
                    <a:pt x="1318650" y="0"/>
                  </a:moveTo>
                  <a:lnTo>
                    <a:pt x="1101254" y="0"/>
                  </a:lnTo>
                  <a:lnTo>
                    <a:pt x="1101254" y="417023"/>
                  </a:lnTo>
                  <a:lnTo>
                    <a:pt x="1320085" y="417023"/>
                  </a:lnTo>
                  <a:lnTo>
                    <a:pt x="1320085" y="386668"/>
                  </a:lnTo>
                  <a:lnTo>
                    <a:pt x="1133923" y="386668"/>
                  </a:lnTo>
                  <a:lnTo>
                    <a:pt x="1133923" y="217396"/>
                  </a:lnTo>
                  <a:lnTo>
                    <a:pt x="1295740" y="217396"/>
                  </a:lnTo>
                  <a:lnTo>
                    <a:pt x="1295740" y="187041"/>
                  </a:lnTo>
                  <a:lnTo>
                    <a:pt x="1133923" y="187041"/>
                  </a:lnTo>
                  <a:lnTo>
                    <a:pt x="1133923" y="30930"/>
                  </a:lnTo>
                  <a:lnTo>
                    <a:pt x="1318650" y="30930"/>
                  </a:lnTo>
                  <a:lnTo>
                    <a:pt x="1318650" y="0"/>
                  </a:lnTo>
                  <a:close/>
                </a:path>
                <a:path w="1627505" h="417194" extrusionOk="0">
                  <a:moveTo>
                    <a:pt x="922087" y="0"/>
                  </a:moveTo>
                  <a:lnTo>
                    <a:pt x="816404" y="0"/>
                  </a:lnTo>
                  <a:lnTo>
                    <a:pt x="816404" y="417023"/>
                  </a:lnTo>
                  <a:lnTo>
                    <a:pt x="934118" y="417023"/>
                  </a:lnTo>
                  <a:lnTo>
                    <a:pt x="959910" y="415052"/>
                  </a:lnTo>
                  <a:lnTo>
                    <a:pt x="982586" y="409140"/>
                  </a:lnTo>
                  <a:lnTo>
                    <a:pt x="1002150" y="399288"/>
                  </a:lnTo>
                  <a:lnTo>
                    <a:pt x="1017208" y="386668"/>
                  </a:lnTo>
                  <a:lnTo>
                    <a:pt x="849052" y="386668"/>
                  </a:lnTo>
                  <a:lnTo>
                    <a:pt x="849052" y="216516"/>
                  </a:lnTo>
                  <a:lnTo>
                    <a:pt x="1013197" y="216516"/>
                  </a:lnTo>
                  <a:lnTo>
                    <a:pt x="1007966" y="211946"/>
                  </a:lnTo>
                  <a:lnTo>
                    <a:pt x="994964" y="204341"/>
                  </a:lnTo>
                  <a:lnTo>
                    <a:pt x="980514" y="199229"/>
                  </a:lnTo>
                  <a:lnTo>
                    <a:pt x="992975" y="193112"/>
                  </a:lnTo>
                  <a:lnTo>
                    <a:pt x="1002014" y="186748"/>
                  </a:lnTo>
                  <a:lnTo>
                    <a:pt x="849052" y="186748"/>
                  </a:lnTo>
                  <a:lnTo>
                    <a:pt x="849052" y="30930"/>
                  </a:lnTo>
                  <a:lnTo>
                    <a:pt x="1010313" y="30930"/>
                  </a:lnTo>
                  <a:lnTo>
                    <a:pt x="1007592" y="27622"/>
                  </a:lnTo>
                  <a:lnTo>
                    <a:pt x="991344" y="15536"/>
                  </a:lnTo>
                  <a:lnTo>
                    <a:pt x="971675" y="6904"/>
                  </a:lnTo>
                  <a:lnTo>
                    <a:pt x="948589" y="1725"/>
                  </a:lnTo>
                  <a:lnTo>
                    <a:pt x="922087" y="0"/>
                  </a:lnTo>
                  <a:close/>
                </a:path>
                <a:path w="1627505" h="417194" extrusionOk="0">
                  <a:moveTo>
                    <a:pt x="1013197" y="216516"/>
                  </a:moveTo>
                  <a:lnTo>
                    <a:pt x="940411" y="216516"/>
                  </a:lnTo>
                  <a:lnTo>
                    <a:pt x="957201" y="218301"/>
                  </a:lnTo>
                  <a:lnTo>
                    <a:pt x="972033" y="222772"/>
                  </a:lnTo>
                  <a:lnTo>
                    <a:pt x="1004540" y="251922"/>
                  </a:lnTo>
                  <a:lnTo>
                    <a:pt x="1015706" y="299540"/>
                  </a:lnTo>
                  <a:lnTo>
                    <a:pt x="1015738" y="300001"/>
                  </a:lnTo>
                  <a:lnTo>
                    <a:pt x="1014397" y="319275"/>
                  </a:lnTo>
                  <a:lnTo>
                    <a:pt x="994262" y="363706"/>
                  </a:lnTo>
                  <a:lnTo>
                    <a:pt x="953172" y="385233"/>
                  </a:lnTo>
                  <a:lnTo>
                    <a:pt x="935542" y="386668"/>
                  </a:lnTo>
                  <a:lnTo>
                    <a:pt x="1017208" y="386668"/>
                  </a:lnTo>
                  <a:lnTo>
                    <a:pt x="1040951" y="348251"/>
                  </a:lnTo>
                  <a:lnTo>
                    <a:pt x="1048364" y="300001"/>
                  </a:lnTo>
                  <a:lnTo>
                    <a:pt x="1048397" y="299540"/>
                  </a:lnTo>
                  <a:lnTo>
                    <a:pt x="1037835" y="249051"/>
                  </a:lnTo>
                  <a:lnTo>
                    <a:pt x="1019520" y="222041"/>
                  </a:lnTo>
                  <a:lnTo>
                    <a:pt x="1013197" y="216516"/>
                  </a:lnTo>
                  <a:close/>
                </a:path>
                <a:path w="1627505" h="417194" extrusionOk="0">
                  <a:moveTo>
                    <a:pt x="1010313" y="30930"/>
                  </a:moveTo>
                  <a:lnTo>
                    <a:pt x="922087" y="30930"/>
                  </a:lnTo>
                  <a:lnTo>
                    <a:pt x="941271" y="32106"/>
                  </a:lnTo>
                  <a:lnTo>
                    <a:pt x="957860" y="35627"/>
                  </a:lnTo>
                  <a:lnTo>
                    <a:pt x="992067" y="60390"/>
                  </a:lnTo>
                  <a:lnTo>
                    <a:pt x="1003424" y="108268"/>
                  </a:lnTo>
                  <a:lnTo>
                    <a:pt x="1002135" y="126552"/>
                  </a:lnTo>
                  <a:lnTo>
                    <a:pt x="982807" y="166968"/>
                  </a:lnTo>
                  <a:lnTo>
                    <a:pt x="942522" y="185513"/>
                  </a:lnTo>
                  <a:lnTo>
                    <a:pt x="924945" y="186748"/>
                  </a:lnTo>
                  <a:lnTo>
                    <a:pt x="1002014" y="186748"/>
                  </a:lnTo>
                  <a:lnTo>
                    <a:pt x="1028269" y="152489"/>
                  </a:lnTo>
                  <a:lnTo>
                    <a:pt x="1036649" y="109054"/>
                  </a:lnTo>
                  <a:lnTo>
                    <a:pt x="1034831" y="83790"/>
                  </a:lnTo>
                  <a:lnTo>
                    <a:pt x="1029380" y="61796"/>
                  </a:lnTo>
                  <a:lnTo>
                    <a:pt x="1020300" y="43072"/>
                  </a:lnTo>
                  <a:lnTo>
                    <a:pt x="1010313" y="30930"/>
                  </a:lnTo>
                  <a:close/>
                </a:path>
                <a:path w="1627505" h="417194" extrusionOk="0">
                  <a:moveTo>
                    <a:pt x="638776" y="0"/>
                  </a:moveTo>
                  <a:lnTo>
                    <a:pt x="606117" y="0"/>
                  </a:lnTo>
                  <a:lnTo>
                    <a:pt x="606117" y="417023"/>
                  </a:lnTo>
                  <a:lnTo>
                    <a:pt x="638776" y="417023"/>
                  </a:lnTo>
                  <a:lnTo>
                    <a:pt x="638776" y="0"/>
                  </a:lnTo>
                  <a:close/>
                </a:path>
                <a:path w="1627505" h="417194" extrusionOk="0">
                  <a:moveTo>
                    <a:pt x="327246" y="0"/>
                  </a:moveTo>
                  <a:lnTo>
                    <a:pt x="288305" y="0"/>
                  </a:lnTo>
                  <a:lnTo>
                    <a:pt x="403725" y="205648"/>
                  </a:lnTo>
                  <a:lnTo>
                    <a:pt x="284860" y="417023"/>
                  </a:lnTo>
                  <a:lnTo>
                    <a:pt x="323822" y="417023"/>
                  </a:lnTo>
                  <a:lnTo>
                    <a:pt x="423212" y="235731"/>
                  </a:lnTo>
                  <a:lnTo>
                    <a:pt x="460097" y="235731"/>
                  </a:lnTo>
                  <a:lnTo>
                    <a:pt x="443263" y="205648"/>
                  </a:lnTo>
                  <a:lnTo>
                    <a:pt x="459901" y="175858"/>
                  </a:lnTo>
                  <a:lnTo>
                    <a:pt x="423212" y="175858"/>
                  </a:lnTo>
                  <a:lnTo>
                    <a:pt x="327246" y="0"/>
                  </a:lnTo>
                  <a:close/>
                </a:path>
                <a:path w="1627505" h="417194" extrusionOk="0">
                  <a:moveTo>
                    <a:pt x="460097" y="235731"/>
                  </a:moveTo>
                  <a:lnTo>
                    <a:pt x="423212" y="235731"/>
                  </a:lnTo>
                  <a:lnTo>
                    <a:pt x="522298" y="417023"/>
                  </a:lnTo>
                  <a:lnTo>
                    <a:pt x="561543" y="417023"/>
                  </a:lnTo>
                  <a:lnTo>
                    <a:pt x="460097" y="235731"/>
                  </a:lnTo>
                  <a:close/>
                </a:path>
                <a:path w="1627505" h="417194" extrusionOk="0">
                  <a:moveTo>
                    <a:pt x="558119" y="0"/>
                  </a:moveTo>
                  <a:lnTo>
                    <a:pt x="519146" y="0"/>
                  </a:lnTo>
                  <a:lnTo>
                    <a:pt x="423212" y="175858"/>
                  </a:lnTo>
                  <a:lnTo>
                    <a:pt x="459901" y="175858"/>
                  </a:lnTo>
                  <a:lnTo>
                    <a:pt x="558119" y="0"/>
                  </a:lnTo>
                  <a:close/>
                </a:path>
                <a:path w="1627505" h="417194" extrusionOk="0">
                  <a:moveTo>
                    <a:pt x="42386" y="0"/>
                  </a:moveTo>
                  <a:lnTo>
                    <a:pt x="3444" y="0"/>
                  </a:lnTo>
                  <a:lnTo>
                    <a:pt x="118855" y="205648"/>
                  </a:lnTo>
                  <a:lnTo>
                    <a:pt x="0" y="417023"/>
                  </a:lnTo>
                  <a:lnTo>
                    <a:pt x="38972" y="417023"/>
                  </a:lnTo>
                  <a:lnTo>
                    <a:pt x="138330" y="235731"/>
                  </a:lnTo>
                  <a:lnTo>
                    <a:pt x="175211" y="235731"/>
                  </a:lnTo>
                  <a:lnTo>
                    <a:pt x="158372" y="205648"/>
                  </a:lnTo>
                  <a:lnTo>
                    <a:pt x="175011" y="175858"/>
                  </a:lnTo>
                  <a:lnTo>
                    <a:pt x="138330" y="175858"/>
                  </a:lnTo>
                  <a:lnTo>
                    <a:pt x="42386" y="0"/>
                  </a:lnTo>
                  <a:close/>
                </a:path>
                <a:path w="1627505" h="417194" extrusionOk="0">
                  <a:moveTo>
                    <a:pt x="175211" y="235731"/>
                  </a:moveTo>
                  <a:lnTo>
                    <a:pt x="138330" y="235731"/>
                  </a:lnTo>
                  <a:lnTo>
                    <a:pt x="237437" y="417023"/>
                  </a:lnTo>
                  <a:lnTo>
                    <a:pt x="276693" y="417023"/>
                  </a:lnTo>
                  <a:lnTo>
                    <a:pt x="175211" y="235731"/>
                  </a:lnTo>
                  <a:close/>
                </a:path>
                <a:path w="1627505" h="417194" extrusionOk="0">
                  <a:moveTo>
                    <a:pt x="273237" y="0"/>
                  </a:moveTo>
                  <a:lnTo>
                    <a:pt x="234296" y="0"/>
                  </a:lnTo>
                  <a:lnTo>
                    <a:pt x="138330" y="175858"/>
                  </a:lnTo>
                  <a:lnTo>
                    <a:pt x="175011" y="175858"/>
                  </a:lnTo>
                  <a:lnTo>
                    <a:pt x="273237" y="0"/>
                  </a:lnTo>
                  <a:close/>
                </a:path>
              </a:pathLst>
            </a:custGeom>
            <a:solidFill>
              <a:srgbClr val="A81E22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56778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m="http://schemas.openxmlformats.org/officeDocument/2006/math" xmlns:w="http://schemas.openxmlformats.org/wordprocessingml/2006/main"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5496976"/>
              </p:ext>
            </p:extLst>
          </p:nvPr>
        </p:nvGraphicFramePr>
        <p:xfrm>
          <a:off x="1243354" y="2785255"/>
          <a:ext cx="17246599" cy="67951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449320"/>
                <a:gridCol w="3449320"/>
                <a:gridCol w="3449320"/>
                <a:gridCol w="3449320"/>
                <a:gridCol w="3449319"/>
              </a:tblGrid>
              <a:tr h="14605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defRPr/>
                      </a:pPr>
                      <a:endParaRPr sz="1700" b="1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74"/>
                        </a:spcBef>
                        <a:defRPr/>
                      </a:pPr>
                      <a:endParaRPr sz="1700" b="1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  <a:defRPr/>
                      </a:pPr>
                      <a:r>
                        <a:rPr sz="1700" b="1" spc="-10" dirty="0" err="1">
                          <a:solidFill>
                            <a:srgbClr val="231F20"/>
                          </a:solidFill>
                          <a:latin typeface="Roboto Lt"/>
                          <a:cs typeface="Roboto Lt"/>
                        </a:rPr>
                        <a:t>Профком</a:t>
                      </a:r>
                      <a:endParaRPr sz="1700" b="1" dirty="0">
                        <a:latin typeface="Roboto Lt"/>
                        <a:cs typeface="Roboto Lt"/>
                      </a:endParaRPr>
                    </a:p>
                  </a:txBody>
                  <a:tcPr marL="0" marR="0" marT="0" marB="0">
                    <a:lnL w="12700" algn="ctr">
                      <a:solidFill>
                        <a:srgbClr val="231F20"/>
                      </a:solidFill>
                    </a:lnL>
                    <a:lnR w="12700" algn="ctr">
                      <a:solidFill>
                        <a:srgbClr val="231F20"/>
                      </a:solidFill>
                    </a:lnR>
                    <a:lnT w="12700" algn="ctr">
                      <a:solidFill>
                        <a:srgbClr val="231F20"/>
                      </a:solidFill>
                    </a:lnT>
                    <a:lnB w="12700" algn="ctr">
                      <a:solidFill>
                        <a:srgbClr val="231F20"/>
                      </a:solidFill>
                    </a:lnB>
                    <a:solidFill>
                      <a:srgbClr val="FDFBE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defRPr/>
                      </a:pPr>
                      <a:endParaRPr sz="1700" b="1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74"/>
                        </a:spcBef>
                        <a:defRPr/>
                      </a:pPr>
                      <a:endParaRPr sz="1700" b="1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  <a:defRPr/>
                      </a:pPr>
                      <a:r>
                        <a:rPr sz="1700" b="1" spc="-10">
                          <a:solidFill>
                            <a:srgbClr val="231F20"/>
                          </a:solidFill>
                          <a:latin typeface="Roboto Lt"/>
                          <a:cs typeface="Roboto Lt"/>
                        </a:rPr>
                        <a:t>Терком</a:t>
                      </a:r>
                      <a:endParaRPr sz="1700" b="1">
                        <a:latin typeface="Roboto Lt"/>
                        <a:cs typeface="Roboto Lt"/>
                      </a:endParaRPr>
                    </a:p>
                  </a:txBody>
                  <a:tcPr marL="0" marR="0" marT="0" marB="0">
                    <a:lnL w="12700" algn="ctr">
                      <a:solidFill>
                        <a:srgbClr val="231F20"/>
                      </a:solidFill>
                    </a:lnL>
                    <a:lnR w="12700" algn="ctr">
                      <a:solidFill>
                        <a:srgbClr val="231F20"/>
                      </a:solidFill>
                    </a:lnR>
                    <a:lnT w="12700" algn="ctr">
                      <a:solidFill>
                        <a:srgbClr val="231F20"/>
                      </a:solidFill>
                    </a:lnT>
                    <a:lnB w="12700" algn="ctr">
                      <a:solidFill>
                        <a:srgbClr val="231F20"/>
                      </a:solidFill>
                    </a:lnB>
                    <a:solidFill>
                      <a:srgbClr val="FDFBE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defRPr/>
                      </a:pPr>
                      <a:endParaRPr sz="1700" b="1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74"/>
                        </a:spcBef>
                        <a:defRPr/>
                      </a:pPr>
                      <a:endParaRPr sz="1700" b="1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  <a:defRPr/>
                      </a:pPr>
                      <a:r>
                        <a:rPr sz="1700" b="1" spc="-20">
                          <a:solidFill>
                            <a:srgbClr val="231F20"/>
                          </a:solidFill>
                          <a:latin typeface="Roboto Lt"/>
                          <a:cs typeface="Roboto Lt"/>
                        </a:rPr>
                        <a:t>ТООП</a:t>
                      </a:r>
                      <a:endParaRPr sz="1700" b="1">
                        <a:latin typeface="Roboto Lt"/>
                        <a:cs typeface="Roboto Lt"/>
                      </a:endParaRPr>
                    </a:p>
                  </a:txBody>
                  <a:tcPr marL="0" marR="0" marT="0" marB="0">
                    <a:lnL w="12700" algn="ctr">
                      <a:solidFill>
                        <a:srgbClr val="231F20"/>
                      </a:solidFill>
                    </a:lnL>
                    <a:lnR w="12700" algn="ctr">
                      <a:solidFill>
                        <a:srgbClr val="231F20"/>
                      </a:solidFill>
                    </a:lnR>
                    <a:lnT w="12700" algn="ctr">
                      <a:solidFill>
                        <a:srgbClr val="231F20"/>
                      </a:solidFill>
                    </a:lnT>
                    <a:lnB w="12700" algn="ctr">
                      <a:solidFill>
                        <a:srgbClr val="231F20"/>
                      </a:solidFill>
                    </a:lnB>
                    <a:solidFill>
                      <a:srgbClr val="FDFBE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defRPr/>
                      </a:pPr>
                      <a:endParaRPr sz="1700" b="1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74"/>
                        </a:spcBef>
                        <a:defRPr/>
                      </a:pPr>
                      <a:endParaRPr sz="1700" b="1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  <a:defRPr/>
                      </a:pPr>
                      <a:r>
                        <a:rPr sz="1700" b="1" spc="-25">
                          <a:solidFill>
                            <a:srgbClr val="231F20"/>
                          </a:solidFill>
                          <a:latin typeface="Roboto Lt"/>
                          <a:cs typeface="Roboto Lt"/>
                        </a:rPr>
                        <a:t>ЦК</a:t>
                      </a:r>
                      <a:endParaRPr sz="1700" b="1">
                        <a:latin typeface="Roboto Lt"/>
                        <a:cs typeface="Roboto Lt"/>
                      </a:endParaRPr>
                    </a:p>
                  </a:txBody>
                  <a:tcPr marL="0" marR="0" marT="0" marB="0">
                    <a:lnL w="12700" algn="ctr">
                      <a:solidFill>
                        <a:srgbClr val="231F20"/>
                      </a:solidFill>
                    </a:lnL>
                    <a:lnR w="12700" algn="ctr">
                      <a:solidFill>
                        <a:srgbClr val="231F20"/>
                      </a:solidFill>
                    </a:lnR>
                    <a:lnT w="12700" algn="ctr">
                      <a:solidFill>
                        <a:srgbClr val="231F20"/>
                      </a:solidFill>
                    </a:lnT>
                    <a:lnB w="12700" algn="ctr">
                      <a:solidFill>
                        <a:srgbClr val="231F20"/>
                      </a:solidFill>
                    </a:lnB>
                    <a:solidFill>
                      <a:srgbClr val="FDFBE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defRPr/>
                      </a:pPr>
                      <a:endParaRPr sz="1700" b="1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74"/>
                        </a:spcBef>
                        <a:defRPr/>
                      </a:pPr>
                      <a:endParaRPr sz="1700" b="1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  <a:defRPr/>
                      </a:pPr>
                      <a:r>
                        <a:rPr sz="1700" b="1" spc="-20" dirty="0">
                          <a:solidFill>
                            <a:srgbClr val="231F20"/>
                          </a:solidFill>
                          <a:latin typeface="Roboto Lt"/>
                          <a:cs typeface="Roboto Lt"/>
                        </a:rPr>
                        <a:t>ФНПР</a:t>
                      </a:r>
                      <a:endParaRPr sz="1700" b="1" dirty="0">
                        <a:latin typeface="Roboto Lt"/>
                        <a:cs typeface="Roboto Lt"/>
                      </a:endParaRPr>
                    </a:p>
                  </a:txBody>
                  <a:tcPr marL="0" marR="0" marT="0" marB="0">
                    <a:lnL w="12700" algn="ctr">
                      <a:solidFill>
                        <a:srgbClr val="231F20"/>
                      </a:solidFill>
                    </a:lnL>
                    <a:lnR w="12700" algn="ctr">
                      <a:solidFill>
                        <a:srgbClr val="231F20"/>
                      </a:solidFill>
                    </a:lnR>
                    <a:lnT w="12700" algn="ctr">
                      <a:solidFill>
                        <a:srgbClr val="231F20"/>
                      </a:solidFill>
                    </a:lnT>
                    <a:lnB w="12700" algn="ctr">
                      <a:solidFill>
                        <a:srgbClr val="231F20"/>
                      </a:solidFill>
                    </a:lnB>
                    <a:solidFill>
                      <a:srgbClr val="FDFBE2"/>
                    </a:solidFill>
                  </a:tcPr>
                </a:tc>
              </a:tr>
              <a:tr h="53346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45"/>
                        </a:spcBef>
                        <a:defRPr/>
                      </a:pPr>
                      <a:endParaRPr sz="1200">
                        <a:latin typeface="Calibri"/>
                        <a:cs typeface="Times New Roman"/>
                      </a:endParaRPr>
                    </a:p>
                    <a:p>
                      <a:pPr marL="229870" marR="133350" indent="-188594">
                        <a:lnSpc>
                          <a:spcPct val="102600"/>
                        </a:lnSpc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Персонифицированное</a:t>
                      </a:r>
                      <a:r>
                        <a:rPr sz="1200" spc="16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(личное)</a:t>
                      </a:r>
                      <a:r>
                        <a:rPr sz="1200" spc="17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сопро- </a:t>
                      </a: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вождение</a:t>
                      </a:r>
                      <a:r>
                        <a:rPr sz="1200" spc="8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членов</a:t>
                      </a:r>
                      <a:r>
                        <a:rPr sz="1200" spc="8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 spc="-2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профсоюза,</a:t>
                      </a:r>
                      <a:r>
                        <a:rPr sz="1200" spc="9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выявление проблем</a:t>
                      </a:r>
                      <a:endParaRPr sz="1200">
                        <a:latin typeface="Calibri"/>
                        <a:cs typeface="Roboto"/>
                      </a:endParaRPr>
                    </a:p>
                    <a:p>
                      <a:pPr marL="229870" marR="326390" indent="-188594">
                        <a:lnSpc>
                          <a:spcPct val="102600"/>
                        </a:lnSpc>
                        <a:spcBef>
                          <a:spcPts val="825"/>
                        </a:spcBef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Информационная</a:t>
                      </a:r>
                      <a:r>
                        <a:rPr sz="1200" spc="-1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работа,</a:t>
                      </a:r>
                      <a:r>
                        <a:rPr sz="12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разъяснение </a:t>
                      </a: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для</a:t>
                      </a:r>
                      <a:r>
                        <a:rPr sz="1200" spc="5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членов</a:t>
                      </a:r>
                      <a:r>
                        <a:rPr sz="1200" spc="5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профсоюза</a:t>
                      </a:r>
                      <a:endParaRPr sz="1200">
                        <a:latin typeface="Calibri"/>
                        <a:cs typeface="Roboto"/>
                      </a:endParaRPr>
                    </a:p>
                    <a:p>
                      <a:pPr marL="229870" indent="-188594">
                        <a:lnSpc>
                          <a:spcPct val="100000"/>
                        </a:lnSpc>
                        <a:spcBef>
                          <a:spcPts val="865"/>
                        </a:spcBef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Обучение</a:t>
                      </a:r>
                      <a:r>
                        <a:rPr sz="1200" spc="12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профактива</a:t>
                      </a:r>
                      <a:endParaRPr sz="1200">
                        <a:latin typeface="Calibri"/>
                        <a:cs typeface="Roboto"/>
                      </a:endParaRPr>
                    </a:p>
                    <a:p>
                      <a:pPr marL="229870" marR="161925" indent="-188594">
                        <a:lnSpc>
                          <a:spcPct val="102600"/>
                        </a:lnSpc>
                        <a:spcBef>
                          <a:spcPts val="825"/>
                        </a:spcBef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«Движуха»,</a:t>
                      </a:r>
                      <a:r>
                        <a:rPr sz="1200" spc="3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которая</a:t>
                      </a:r>
                      <a:r>
                        <a:rPr sz="1200" spc="3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заметна</a:t>
                      </a:r>
                      <a:r>
                        <a:rPr sz="1200" spc="4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членам</a:t>
                      </a:r>
                      <a:r>
                        <a:rPr sz="1200" spc="3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 spc="-2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про- фсоюза,</a:t>
                      </a:r>
                      <a:r>
                        <a:rPr sz="1200" spc="-3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инициативы</a:t>
                      </a:r>
                      <a:endParaRPr sz="1200">
                        <a:latin typeface="Calibri"/>
                        <a:cs typeface="Roboto"/>
                      </a:endParaRPr>
                    </a:p>
                    <a:p>
                      <a:pPr marL="229870" indent="-188594">
                        <a:lnSpc>
                          <a:spcPct val="100000"/>
                        </a:lnSpc>
                        <a:spcBef>
                          <a:spcPts val="860"/>
                        </a:spcBef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Правовая</a:t>
                      </a:r>
                      <a:r>
                        <a:rPr sz="1200" spc="6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защита</a:t>
                      </a:r>
                      <a:endParaRPr sz="1200">
                        <a:latin typeface="Calibri"/>
                        <a:cs typeface="Roboto"/>
                      </a:endParaRPr>
                    </a:p>
                  </a:txBody>
                  <a:tcPr marL="0" marR="0" marT="0" marB="0">
                    <a:lnL w="12700" algn="ctr">
                      <a:solidFill>
                        <a:srgbClr val="231F20"/>
                      </a:solidFill>
                    </a:lnL>
                    <a:lnR w="12700" algn="ctr">
                      <a:solidFill>
                        <a:srgbClr val="231F20"/>
                      </a:solidFill>
                    </a:lnR>
                    <a:lnT w="12700" algn="ctr">
                      <a:solidFill>
                        <a:srgbClr val="231F20"/>
                      </a:solidFill>
                    </a:lnT>
                    <a:lnB w="12700" algn="ctr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L="229870" marR="238125" indent="-188594">
                        <a:lnSpc>
                          <a:spcPct val="102699"/>
                        </a:lnSpc>
                        <a:spcBef>
                          <a:spcPts val="1240"/>
                        </a:spcBef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Работа</a:t>
                      </a:r>
                      <a:r>
                        <a:rPr sz="1200" spc="2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с</a:t>
                      </a:r>
                      <a:r>
                        <a:rPr sz="1200" spc="2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грантами</a:t>
                      </a:r>
                      <a:r>
                        <a:rPr sz="1200" spc="2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+</a:t>
                      </a:r>
                      <a:r>
                        <a:rPr sz="1200" spc="2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выдача</a:t>
                      </a:r>
                      <a:r>
                        <a:rPr sz="1200" spc="2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своих</a:t>
                      </a:r>
                      <a:r>
                        <a:rPr sz="1200" spc="2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 spc="-2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гран- </a:t>
                      </a: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тов</a:t>
                      </a:r>
                      <a:r>
                        <a:rPr sz="1200" spc="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на</a:t>
                      </a:r>
                      <a:r>
                        <a:rPr sz="1200" spc="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профсоюзные</a:t>
                      </a:r>
                      <a:r>
                        <a:rPr sz="1200" spc="1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проекты</a:t>
                      </a:r>
                      <a:endParaRPr sz="1200">
                        <a:latin typeface="Calibri"/>
                        <a:cs typeface="Roboto"/>
                      </a:endParaRPr>
                    </a:p>
                    <a:p>
                      <a:pPr marL="229870" marR="130175" indent="-188594">
                        <a:lnSpc>
                          <a:spcPct val="102600"/>
                        </a:lnSpc>
                        <a:spcBef>
                          <a:spcPts val="819"/>
                        </a:spcBef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Юридическое</a:t>
                      </a:r>
                      <a:r>
                        <a:rPr sz="1200" spc="14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сопровождение</a:t>
                      </a:r>
                      <a:r>
                        <a:rPr sz="1200" spc="14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первичек</a:t>
                      </a:r>
                      <a:r>
                        <a:rPr sz="1200" spc="14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 spc="-5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+ </a:t>
                      </a: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вопросы</a:t>
                      </a:r>
                      <a:r>
                        <a:rPr sz="1200" spc="2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 spc="-2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ОТ</a:t>
                      </a:r>
                      <a:endParaRPr sz="1200">
                        <a:latin typeface="Calibri"/>
                        <a:cs typeface="Roboto"/>
                      </a:endParaRPr>
                    </a:p>
                    <a:p>
                      <a:pPr marL="229870" indent="-188594">
                        <a:lnSpc>
                          <a:spcPct val="100000"/>
                        </a:lnSpc>
                        <a:spcBef>
                          <a:spcPts val="865"/>
                        </a:spcBef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Дисконтные</a:t>
                      </a:r>
                      <a:r>
                        <a:rPr sz="1200" spc="6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программы</a:t>
                      </a:r>
                      <a:endParaRPr sz="1200">
                        <a:latin typeface="Calibri"/>
                        <a:cs typeface="Roboto"/>
                      </a:endParaRPr>
                    </a:p>
                    <a:p>
                      <a:pPr marL="229870" marR="41275" indent="-188594">
                        <a:lnSpc>
                          <a:spcPct val="102600"/>
                        </a:lnSpc>
                        <a:spcBef>
                          <a:spcPts val="825"/>
                        </a:spcBef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Дополнительные</a:t>
                      </a:r>
                      <a:r>
                        <a:rPr sz="1200" spc="1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соглашения</a:t>
                      </a:r>
                      <a:r>
                        <a:rPr sz="1200" spc="1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с</a:t>
                      </a:r>
                      <a:r>
                        <a:rPr sz="1200" spc="1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региональ- </a:t>
                      </a: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ным</a:t>
                      </a:r>
                      <a:r>
                        <a:rPr sz="1200" spc="3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партнером</a:t>
                      </a:r>
                      <a:endParaRPr sz="1200">
                        <a:latin typeface="Calibri"/>
                        <a:cs typeface="Roboto"/>
                      </a:endParaRPr>
                    </a:p>
                    <a:p>
                      <a:pPr marL="229870" indent="-188594">
                        <a:lnSpc>
                          <a:spcPct val="100000"/>
                        </a:lnSpc>
                        <a:spcBef>
                          <a:spcPts val="860"/>
                        </a:spcBef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Имиджевые</a:t>
                      </a:r>
                      <a:r>
                        <a:rPr sz="1200" spc="16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акции</a:t>
                      </a:r>
                      <a:endParaRPr sz="1200">
                        <a:latin typeface="Calibri"/>
                        <a:cs typeface="Roboto"/>
                      </a:endParaRPr>
                    </a:p>
                    <a:p>
                      <a:pPr marL="229870" marR="172085" indent="-188594">
                        <a:lnSpc>
                          <a:spcPct val="102600"/>
                        </a:lnSpc>
                        <a:spcBef>
                          <a:spcPts val="825"/>
                        </a:spcBef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Регулярные</a:t>
                      </a:r>
                      <a:r>
                        <a:rPr sz="1200" spc="7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онлайн</a:t>
                      </a:r>
                      <a:r>
                        <a:rPr sz="1200" spc="7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совещания</a:t>
                      </a:r>
                      <a:r>
                        <a:rPr sz="1200" spc="7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с</a:t>
                      </a:r>
                      <a:r>
                        <a:rPr sz="1200" spc="7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перепи- сками</a:t>
                      </a:r>
                      <a:endParaRPr sz="1200">
                        <a:latin typeface="Calibri"/>
                        <a:cs typeface="Roboto"/>
                      </a:endParaRPr>
                    </a:p>
                    <a:p>
                      <a:pPr marL="229870" marR="46355" indent="-188594">
                        <a:lnSpc>
                          <a:spcPct val="102600"/>
                        </a:lnSpc>
                        <a:spcBef>
                          <a:spcPts val="825"/>
                        </a:spcBef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«Крыша»</a:t>
                      </a:r>
                      <a:r>
                        <a:rPr sz="1200" spc="7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для</a:t>
                      </a:r>
                      <a:r>
                        <a:rPr sz="1200" spc="7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первичек,</a:t>
                      </a:r>
                      <a:r>
                        <a:rPr sz="1200" spc="7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решение</a:t>
                      </a:r>
                      <a:r>
                        <a:rPr sz="1200" spc="7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вопросов </a:t>
                      </a: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с</a:t>
                      </a:r>
                      <a:r>
                        <a:rPr sz="1200" spc="2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работодателями</a:t>
                      </a:r>
                      <a:endParaRPr sz="1200">
                        <a:latin typeface="Calibri"/>
                        <a:cs typeface="Roboto"/>
                      </a:endParaRPr>
                    </a:p>
                    <a:p>
                      <a:pPr marL="229870" indent="-188594">
                        <a:lnSpc>
                          <a:spcPct val="100000"/>
                        </a:lnSpc>
                        <a:spcBef>
                          <a:spcPts val="865"/>
                        </a:spcBef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Тематические</a:t>
                      </a:r>
                      <a:r>
                        <a:rPr sz="1200" spc="1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 spc="-2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годы</a:t>
                      </a:r>
                      <a:endParaRPr sz="1200">
                        <a:latin typeface="Calibri"/>
                        <a:cs typeface="Roboto"/>
                      </a:endParaRPr>
                    </a:p>
                    <a:p>
                      <a:pPr marL="229870" indent="-188594">
                        <a:lnSpc>
                          <a:spcPct val="100000"/>
                        </a:lnSpc>
                        <a:spcBef>
                          <a:spcPts val="860"/>
                        </a:spcBef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Фонд</a:t>
                      </a:r>
                      <a:r>
                        <a:rPr sz="1200" spc="12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солидарности</a:t>
                      </a:r>
                      <a:endParaRPr sz="1200">
                        <a:latin typeface="Calibri"/>
                        <a:cs typeface="Roboto"/>
                      </a:endParaRPr>
                    </a:p>
                    <a:p>
                      <a:pPr marL="229870" marR="38735" indent="-188594">
                        <a:lnSpc>
                          <a:spcPct val="102600"/>
                        </a:lnSpc>
                        <a:spcBef>
                          <a:spcPts val="825"/>
                        </a:spcBef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Поддержка</a:t>
                      </a:r>
                      <a:r>
                        <a:rPr sz="1200" spc="7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первичек</a:t>
                      </a:r>
                      <a:r>
                        <a:rPr sz="1200" spc="7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через</a:t>
                      </a:r>
                      <a:r>
                        <a:rPr sz="1200" spc="7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финансирова- </a:t>
                      </a: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ние</a:t>
                      </a:r>
                      <a:r>
                        <a:rPr sz="1200" spc="8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их</a:t>
                      </a:r>
                      <a:r>
                        <a:rPr sz="1200" spc="8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планов</a:t>
                      </a:r>
                      <a:r>
                        <a:rPr sz="1200" spc="8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организационного</a:t>
                      </a:r>
                      <a:r>
                        <a:rPr sz="1200" spc="8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усиления</a:t>
                      </a:r>
                      <a:endParaRPr sz="1200">
                        <a:latin typeface="Calibri"/>
                        <a:cs typeface="Roboto"/>
                      </a:endParaRPr>
                    </a:p>
                    <a:p>
                      <a:pPr marL="229870" marR="43815" indent="-188594">
                        <a:lnSpc>
                          <a:spcPct val="102699"/>
                        </a:lnSpc>
                        <a:spcBef>
                          <a:spcPts val="825"/>
                        </a:spcBef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Повышение</a:t>
                      </a:r>
                      <a:r>
                        <a:rPr sz="1200" spc="4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авторитета</a:t>
                      </a:r>
                      <a:r>
                        <a:rPr sz="1200" spc="4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и</a:t>
                      </a:r>
                      <a:r>
                        <a:rPr sz="1200" spc="4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мотивации</a:t>
                      </a:r>
                      <a:r>
                        <a:rPr sz="1200" spc="4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пред- </a:t>
                      </a: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седателя</a:t>
                      </a:r>
                      <a:r>
                        <a:rPr sz="1200" spc="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профорганизации</a:t>
                      </a:r>
                      <a:endParaRPr sz="1200">
                        <a:latin typeface="Calibri"/>
                        <a:cs typeface="Roboto"/>
                      </a:endParaRPr>
                    </a:p>
                    <a:p>
                      <a:pPr marL="229870" indent="-188594">
                        <a:lnSpc>
                          <a:spcPct val="100000"/>
                        </a:lnSpc>
                        <a:spcBef>
                          <a:spcPts val="860"/>
                        </a:spcBef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Награды</a:t>
                      </a:r>
                      <a:r>
                        <a:rPr sz="1200" spc="3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гос</a:t>
                      </a:r>
                      <a:r>
                        <a:rPr sz="1200" spc="3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и</a:t>
                      </a:r>
                      <a:r>
                        <a:rPr sz="1200" spc="3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отраслевые</a:t>
                      </a:r>
                      <a:endParaRPr sz="1200">
                        <a:latin typeface="Calibri"/>
                        <a:cs typeface="Roboto"/>
                      </a:endParaRPr>
                    </a:p>
                    <a:p>
                      <a:pPr marL="229870" indent="-188594">
                        <a:lnSpc>
                          <a:spcPct val="100000"/>
                        </a:lnSpc>
                        <a:spcBef>
                          <a:spcPts val="865"/>
                        </a:spcBef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Гуманитарные</a:t>
                      </a:r>
                      <a:r>
                        <a:rPr sz="1200" spc="-6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проекты</a:t>
                      </a:r>
                      <a:endParaRPr sz="1200">
                        <a:latin typeface="Calibri"/>
                        <a:cs typeface="Roboto"/>
                      </a:endParaRPr>
                    </a:p>
                  </a:txBody>
                  <a:tcPr marL="0" marR="0" marT="157480" marB="0">
                    <a:lnL w="12700" algn="ctr">
                      <a:solidFill>
                        <a:srgbClr val="231F20"/>
                      </a:solidFill>
                    </a:lnL>
                    <a:lnR w="12700" algn="ctr">
                      <a:solidFill>
                        <a:srgbClr val="231F20"/>
                      </a:solidFill>
                    </a:lnR>
                    <a:lnT w="12700" algn="ctr">
                      <a:solidFill>
                        <a:srgbClr val="231F20"/>
                      </a:solidFill>
                    </a:lnT>
                    <a:lnB w="12700" algn="ctr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265"/>
                        </a:spcBef>
                        <a:defRPr/>
                      </a:pPr>
                      <a:endParaRPr sz="1200">
                        <a:latin typeface="Calibri"/>
                        <a:cs typeface="Times New Roman"/>
                      </a:endParaRPr>
                    </a:p>
                    <a:p>
                      <a:pPr marL="229870" marR="523875" indent="-188594">
                        <a:lnSpc>
                          <a:spcPct val="102699"/>
                        </a:lnSpc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Законотворчество</a:t>
                      </a:r>
                      <a:r>
                        <a:rPr sz="1200" spc="-1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на</a:t>
                      </a:r>
                      <a:r>
                        <a:rPr sz="1200" spc="-1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региональном уровне</a:t>
                      </a:r>
                      <a:endParaRPr sz="1200">
                        <a:latin typeface="Calibri"/>
                        <a:cs typeface="Roboto"/>
                      </a:endParaRPr>
                    </a:p>
                    <a:p>
                      <a:pPr marL="229870" indent="-188594">
                        <a:lnSpc>
                          <a:spcPct val="100000"/>
                        </a:lnSpc>
                        <a:spcBef>
                          <a:spcPts val="860"/>
                        </a:spcBef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Развитие</a:t>
                      </a:r>
                      <a:r>
                        <a:rPr sz="1200" spc="5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муниципального</a:t>
                      </a:r>
                      <a:r>
                        <a:rPr sz="1200" spc="6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уровня</a:t>
                      </a:r>
                      <a:r>
                        <a:rPr sz="1200" spc="5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работы</a:t>
                      </a:r>
                      <a:endParaRPr sz="1200">
                        <a:latin typeface="Calibri"/>
                        <a:cs typeface="Roboto"/>
                      </a:endParaRPr>
                    </a:p>
                    <a:p>
                      <a:pPr marL="229870" marR="170815" indent="-188594">
                        <a:lnSpc>
                          <a:spcPct val="102600"/>
                        </a:lnSpc>
                        <a:spcBef>
                          <a:spcPts val="830"/>
                        </a:spcBef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Помощь</a:t>
                      </a:r>
                      <a:r>
                        <a:rPr sz="1200" spc="6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в</a:t>
                      </a:r>
                      <a:r>
                        <a:rPr sz="1200" spc="6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создании</a:t>
                      </a:r>
                      <a:r>
                        <a:rPr sz="1200" spc="6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рег</a:t>
                      </a:r>
                      <a:r>
                        <a:rPr sz="1200" spc="6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объединений</a:t>
                      </a:r>
                      <a:r>
                        <a:rPr sz="1200" spc="6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 spc="-3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ра- </a:t>
                      </a:r>
                      <a:r>
                        <a:rPr sz="12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ботодателя</a:t>
                      </a:r>
                      <a:endParaRPr sz="1200">
                        <a:latin typeface="Calibri"/>
                        <a:cs typeface="Roboto"/>
                      </a:endParaRPr>
                    </a:p>
                  </a:txBody>
                  <a:tcPr marL="0" marR="0" marT="0" marB="0">
                    <a:lnL w="12700" algn="ctr">
                      <a:solidFill>
                        <a:srgbClr val="231F20"/>
                      </a:solidFill>
                    </a:lnL>
                    <a:lnR w="12700" algn="ctr">
                      <a:solidFill>
                        <a:srgbClr val="231F20"/>
                      </a:solidFill>
                    </a:lnR>
                    <a:lnT w="12700" algn="ctr">
                      <a:solidFill>
                        <a:srgbClr val="231F20"/>
                      </a:solidFill>
                    </a:lnT>
                    <a:lnB w="12700" algn="ctr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defRPr/>
                      </a:pPr>
                      <a:endParaRPr sz="1200">
                        <a:latin typeface="Calibri"/>
                        <a:cs typeface="Times New Roman"/>
                      </a:endParaRPr>
                    </a:p>
                    <a:p>
                      <a:pPr marL="229870" indent="-187960">
                        <a:lnSpc>
                          <a:spcPct val="100000"/>
                        </a:lnSpc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sz="12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Законодательство,</a:t>
                      </a:r>
                      <a:r>
                        <a:rPr sz="1200" spc="2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лоббирование</a:t>
                      </a:r>
                      <a:endParaRPr sz="1200">
                        <a:latin typeface="Calibri"/>
                        <a:cs typeface="Roboto"/>
                      </a:endParaRPr>
                    </a:p>
                    <a:p>
                      <a:pPr marL="229870" indent="-187960">
                        <a:lnSpc>
                          <a:spcPct val="100000"/>
                        </a:lnSpc>
                        <a:spcBef>
                          <a:spcPts val="865"/>
                        </a:spcBef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Аналитика,</a:t>
                      </a:r>
                      <a:r>
                        <a:rPr sz="1200" spc="10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коллективные</a:t>
                      </a:r>
                      <a:r>
                        <a:rPr sz="1200" spc="1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обсуждения</a:t>
                      </a:r>
                      <a:endParaRPr sz="1200">
                        <a:latin typeface="Calibri"/>
                        <a:cs typeface="Roboto"/>
                      </a:endParaRPr>
                    </a:p>
                    <a:p>
                      <a:pPr marL="229870" indent="-187960">
                        <a:lnSpc>
                          <a:spcPct val="100000"/>
                        </a:lnSpc>
                        <a:spcBef>
                          <a:spcPts val="860"/>
                        </a:spcBef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Награды</a:t>
                      </a:r>
                      <a:r>
                        <a:rPr sz="1200" spc="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гос</a:t>
                      </a:r>
                      <a:r>
                        <a:rPr sz="1200" spc="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и</a:t>
                      </a:r>
                      <a:r>
                        <a:rPr sz="1200" spc="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отраслевые</a:t>
                      </a:r>
                      <a:endParaRPr sz="1200">
                        <a:latin typeface="Calibri"/>
                        <a:cs typeface="Roboto"/>
                      </a:endParaRPr>
                    </a:p>
                    <a:p>
                      <a:pPr marL="229870" marR="199390" indent="-188594">
                        <a:lnSpc>
                          <a:spcPct val="102600"/>
                        </a:lnSpc>
                        <a:spcBef>
                          <a:spcPts val="825"/>
                        </a:spcBef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Активизация</a:t>
                      </a:r>
                      <a:r>
                        <a:rPr sz="1200" spc="7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и</a:t>
                      </a:r>
                      <a:r>
                        <a:rPr sz="1200" spc="7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внедрение</a:t>
                      </a:r>
                      <a:r>
                        <a:rPr sz="1200" spc="8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профсоюзных новаций</a:t>
                      </a:r>
                      <a:endParaRPr sz="1200">
                        <a:latin typeface="Calibri"/>
                        <a:cs typeface="Roboto"/>
                      </a:endParaRPr>
                    </a:p>
                    <a:p>
                      <a:pPr marL="229870" marR="222250" indent="-188594">
                        <a:lnSpc>
                          <a:spcPct val="102600"/>
                        </a:lnSpc>
                        <a:spcBef>
                          <a:spcPts val="825"/>
                        </a:spcBef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Тщательный</a:t>
                      </a:r>
                      <a:r>
                        <a:rPr sz="1200" spc="-1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подход</a:t>
                      </a:r>
                      <a:r>
                        <a:rPr sz="1200" spc="-1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к</a:t>
                      </a:r>
                      <a:r>
                        <a:rPr sz="1200" spc="-1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формулировкам</a:t>
                      </a:r>
                      <a:r>
                        <a:rPr sz="1200" spc="-1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 spc="-5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в </a:t>
                      </a: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отраслевом</a:t>
                      </a:r>
                      <a:r>
                        <a:rPr sz="1200" spc="12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соглашении</a:t>
                      </a:r>
                      <a:endParaRPr sz="1200">
                        <a:latin typeface="Calibri"/>
                        <a:cs typeface="Roboto"/>
                      </a:endParaRPr>
                    </a:p>
                    <a:p>
                      <a:pPr marL="229870" marR="156845" indent="-188594">
                        <a:lnSpc>
                          <a:spcPct val="102600"/>
                        </a:lnSpc>
                        <a:spcBef>
                          <a:spcPts val="825"/>
                        </a:spcBef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Осуществление</a:t>
                      </a:r>
                      <a:r>
                        <a:rPr sz="1200" spc="1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коммуникации</a:t>
                      </a:r>
                      <a:r>
                        <a:rPr sz="1200" spc="114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организа- </a:t>
                      </a: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ции</a:t>
                      </a:r>
                      <a:r>
                        <a:rPr sz="1200" spc="4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с</a:t>
                      </a:r>
                      <a:r>
                        <a:rPr sz="1200" spc="5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отраслевым</a:t>
                      </a:r>
                      <a:r>
                        <a:rPr sz="1200" spc="5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работодателем</a:t>
                      </a:r>
                      <a:endParaRPr sz="1200">
                        <a:latin typeface="Calibri"/>
                        <a:cs typeface="Roboto"/>
                      </a:endParaRPr>
                    </a:p>
                    <a:p>
                      <a:pPr marL="229870" marR="255904" indent="-188594">
                        <a:lnSpc>
                          <a:spcPct val="102600"/>
                        </a:lnSpc>
                        <a:spcBef>
                          <a:spcPts val="825"/>
                        </a:spcBef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Решение</a:t>
                      </a:r>
                      <a:r>
                        <a:rPr sz="1200" spc="5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проблем</a:t>
                      </a:r>
                      <a:r>
                        <a:rPr sz="1200" spc="6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с</a:t>
                      </a:r>
                      <a:r>
                        <a:rPr sz="1200" spc="6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подбором</a:t>
                      </a:r>
                      <a:r>
                        <a:rPr sz="1200" spc="6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кадров</a:t>
                      </a:r>
                      <a:r>
                        <a:rPr sz="1200" spc="6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 spc="-5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и </a:t>
                      </a: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обучение</a:t>
                      </a:r>
                      <a:r>
                        <a:rPr sz="1200" spc="5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в</a:t>
                      </a:r>
                      <a:r>
                        <a:rPr sz="1200" spc="5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профсоюзных</a:t>
                      </a:r>
                      <a:r>
                        <a:rPr sz="1200" spc="5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организациях</a:t>
                      </a:r>
                      <a:endParaRPr sz="1200">
                        <a:latin typeface="Calibri"/>
                        <a:cs typeface="Roboto"/>
                      </a:endParaRPr>
                    </a:p>
                  </a:txBody>
                  <a:tcPr marL="0" marR="0" marT="0" marB="0">
                    <a:lnL w="12700" algn="ctr">
                      <a:solidFill>
                        <a:srgbClr val="231F20"/>
                      </a:solidFill>
                    </a:lnL>
                    <a:lnR w="12700" algn="ctr">
                      <a:solidFill>
                        <a:srgbClr val="231F20"/>
                      </a:solidFill>
                    </a:lnR>
                    <a:lnT w="12700" algn="ctr">
                      <a:solidFill>
                        <a:srgbClr val="231F20"/>
                      </a:solidFill>
                    </a:lnT>
                    <a:lnB w="12700" algn="ctr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85"/>
                        </a:spcBef>
                        <a:defRPr/>
                      </a:pPr>
                      <a:endParaRPr sz="1200">
                        <a:latin typeface="Calibri"/>
                        <a:cs typeface="Times New Roman"/>
                      </a:endParaRPr>
                    </a:p>
                    <a:p>
                      <a:pPr marL="229870" indent="-187960">
                        <a:lnSpc>
                          <a:spcPct val="100000"/>
                        </a:lnSpc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Право законодательной</a:t>
                      </a:r>
                      <a:r>
                        <a:rPr sz="1200" spc="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инициативы</a:t>
                      </a:r>
                      <a:endParaRPr sz="1200">
                        <a:latin typeface="Calibri"/>
                        <a:cs typeface="Roboto"/>
                      </a:endParaRPr>
                    </a:p>
                    <a:p>
                      <a:pPr marL="229870" marR="40005" indent="-188594" algn="just">
                        <a:lnSpc>
                          <a:spcPct val="102699"/>
                        </a:lnSpc>
                        <a:spcBef>
                          <a:spcPts val="819"/>
                        </a:spcBef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Публичное</a:t>
                      </a:r>
                      <a:r>
                        <a:rPr sz="1200" spc="5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отстаивание</a:t>
                      </a:r>
                      <a:r>
                        <a:rPr sz="1200" spc="5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профсоюзной</a:t>
                      </a:r>
                      <a:r>
                        <a:rPr sz="1200" spc="5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 spc="-2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соб- </a:t>
                      </a:r>
                      <a:r>
                        <a:rPr sz="12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ственности</a:t>
                      </a:r>
                      <a:endParaRPr sz="1200">
                        <a:latin typeface="Calibri"/>
                        <a:cs typeface="Roboto"/>
                      </a:endParaRPr>
                    </a:p>
                    <a:p>
                      <a:pPr marL="229870" marR="85090" indent="-188594" algn="just">
                        <a:lnSpc>
                          <a:spcPct val="102600"/>
                        </a:lnSpc>
                        <a:spcBef>
                          <a:spcPts val="825"/>
                        </a:spcBef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Структурная</a:t>
                      </a:r>
                      <a:r>
                        <a:rPr sz="1200" spc="-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информация</a:t>
                      </a:r>
                      <a:r>
                        <a:rPr sz="1200" spc="-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по</a:t>
                      </a:r>
                      <a:r>
                        <a:rPr sz="1200" spc="-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участию</a:t>
                      </a:r>
                      <a:r>
                        <a:rPr sz="1200" spc="-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 spc="-4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про- </a:t>
                      </a:r>
                      <a:r>
                        <a:rPr sz="1200" spc="-2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фсоюзов</a:t>
                      </a: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по</a:t>
                      </a:r>
                      <a:r>
                        <a:rPr sz="1200" spc="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работе в</a:t>
                      </a:r>
                      <a:r>
                        <a:rPr sz="1200" spc="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федеральном</a:t>
                      </a:r>
                      <a:r>
                        <a:rPr sz="1200" spc="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собра- </a:t>
                      </a: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нии,</a:t>
                      </a:r>
                      <a:r>
                        <a:rPr sz="1200" spc="5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законотворчестве</a:t>
                      </a:r>
                      <a:endParaRPr sz="1200">
                        <a:latin typeface="Calibri"/>
                        <a:cs typeface="Roboto"/>
                      </a:endParaRPr>
                    </a:p>
                    <a:p>
                      <a:pPr marL="229870" indent="-188594">
                        <a:lnSpc>
                          <a:spcPct val="100000"/>
                        </a:lnSpc>
                        <a:spcBef>
                          <a:spcPts val="865"/>
                        </a:spcBef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Финдисциплинау</a:t>
                      </a:r>
                      <a:r>
                        <a:rPr sz="1200" spc="22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членских</a:t>
                      </a:r>
                      <a:r>
                        <a:rPr sz="1200" spc="22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организаций</a:t>
                      </a:r>
                      <a:endParaRPr sz="1200">
                        <a:latin typeface="Calibri"/>
                        <a:cs typeface="Roboto"/>
                      </a:endParaRPr>
                    </a:p>
                    <a:p>
                      <a:pPr marL="229870" marR="203835" indent="-188594">
                        <a:lnSpc>
                          <a:spcPct val="102600"/>
                        </a:lnSpc>
                        <a:spcBef>
                          <a:spcPts val="825"/>
                        </a:spcBef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База</a:t>
                      </a:r>
                      <a:r>
                        <a:rPr sz="1200" spc="3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лучших</a:t>
                      </a:r>
                      <a:r>
                        <a:rPr sz="1200" spc="3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практик</a:t>
                      </a:r>
                      <a:r>
                        <a:rPr sz="1200" spc="3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и</a:t>
                      </a:r>
                      <a:r>
                        <a:rPr sz="1200" spc="3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ее</a:t>
                      </a:r>
                      <a:r>
                        <a:rPr sz="1200" spc="3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2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распростране- </a:t>
                      </a:r>
                      <a:r>
                        <a:rPr sz="1200" spc="-2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ние</a:t>
                      </a:r>
                      <a:endParaRPr sz="1200">
                        <a:latin typeface="Calibri"/>
                        <a:cs typeface="Roboto"/>
                      </a:endParaRPr>
                    </a:p>
                  </a:txBody>
                  <a:tcPr marL="0" marR="0" marT="0" marB="0">
                    <a:lnL w="12700" algn="ctr">
                      <a:solidFill>
                        <a:srgbClr val="231F20"/>
                      </a:solidFill>
                    </a:lnL>
                    <a:lnR w="12700" algn="ctr">
                      <a:solidFill>
                        <a:srgbClr val="231F20"/>
                      </a:solidFill>
                    </a:lnR>
                    <a:lnT w="12700" algn="ctr">
                      <a:solidFill>
                        <a:srgbClr val="231F20"/>
                      </a:solidFill>
                    </a:lnT>
                    <a:lnB w="12700" algn="ctr">
                      <a:solidFill>
                        <a:srgbClr val="231F20"/>
                      </a:solidFill>
                    </a:lnB>
                  </a:tcPr>
                </a:tc>
              </a:tr>
            </a:tbl>
          </a:graphicData>
        </a:graphic>
      </p:graphicFrame>
      <p:sp>
        <p:nvSpPr>
          <p:cNvPr id="3" name="object 3"/>
          <p:cNvSpPr txBox="1"/>
          <p:nvPr/>
        </p:nvSpPr>
        <p:spPr bwMode="auto">
          <a:xfrm>
            <a:off x="1230653" y="887795"/>
            <a:ext cx="15041880" cy="163852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spcBef>
                <a:spcPts val="135"/>
              </a:spcBef>
              <a:defRPr/>
            </a:pPr>
            <a:r>
              <a:rPr lang="ru-RU" sz="2600" b="1">
                <a:solidFill>
                  <a:srgbClr val="231F20"/>
                </a:solidFill>
                <a:latin typeface="Roboto"/>
                <a:cs typeface="Roboto"/>
              </a:rPr>
              <a:t>Площадка: «</a:t>
            </a:r>
            <a:r>
              <a:rPr lang="ru-RU" sz="2600" b="1" cap="all">
                <a:solidFill>
                  <a:srgbClr val="231F20"/>
                </a:solidFill>
                <a:latin typeface="Roboto"/>
                <a:cs typeface="Roboto"/>
              </a:rPr>
              <a:t>Сага о форсайтах</a:t>
            </a:r>
            <a:r>
              <a:rPr lang="ru-RU" sz="2600" b="1">
                <a:solidFill>
                  <a:srgbClr val="231F20"/>
                </a:solidFill>
                <a:latin typeface="Roboto"/>
                <a:cs typeface="Roboto"/>
              </a:rPr>
              <a:t>»</a:t>
            </a:r>
            <a:endParaRPr/>
          </a:p>
          <a:p>
            <a:pPr marL="12700">
              <a:lnSpc>
                <a:spcPct val="100000"/>
              </a:lnSpc>
              <a:spcBef>
                <a:spcPts val="135"/>
              </a:spcBef>
              <a:defRPr/>
            </a:pPr>
            <a:r>
              <a:rPr lang="ru-RU" sz="2600" b="1">
                <a:solidFill>
                  <a:srgbClr val="231F20"/>
                </a:solidFill>
                <a:latin typeface="Roboto"/>
                <a:cs typeface="Roboto"/>
              </a:rPr>
              <a:t>Форсайт-сессия 2</a:t>
            </a:r>
            <a:r>
              <a:rPr sz="2600" b="1">
                <a:solidFill>
                  <a:srgbClr val="231F20"/>
                </a:solidFill>
                <a:latin typeface="Roboto"/>
                <a:cs typeface="Roboto"/>
              </a:rPr>
              <a:t>:</a:t>
            </a:r>
            <a:r>
              <a:rPr sz="2600" b="1" spc="4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lang="ru-RU" sz="2600" spc="40">
                <a:solidFill>
                  <a:srgbClr val="231F20"/>
                </a:solidFill>
                <a:latin typeface="Roboto"/>
                <a:cs typeface="Roboto"/>
              </a:rPr>
              <a:t>уровень «</a:t>
            </a:r>
            <a:r>
              <a:rPr sz="2600" spc="-10">
                <a:solidFill>
                  <a:srgbClr val="231F20"/>
                </a:solidFill>
                <a:latin typeface="Roboto"/>
                <a:cs typeface="Roboto"/>
              </a:rPr>
              <a:t>Терком</a:t>
            </a:r>
            <a:r>
              <a:rPr lang="ru-RU" sz="2600" spc="-10">
                <a:solidFill>
                  <a:srgbClr val="231F20"/>
                </a:solidFill>
                <a:latin typeface="Roboto"/>
                <a:cs typeface="Roboto"/>
              </a:rPr>
              <a:t>»</a:t>
            </a:r>
            <a:endParaRPr sz="2600">
              <a:latin typeface="Roboto"/>
              <a:cs typeface="Roboto"/>
            </a:endParaRPr>
          </a:p>
          <a:p>
            <a:pPr marL="12700" marR="5080">
              <a:lnSpc>
                <a:spcPct val="101499"/>
              </a:lnSpc>
              <a:defRPr/>
            </a:pPr>
            <a:r>
              <a:rPr sz="2600" b="1">
                <a:solidFill>
                  <a:srgbClr val="231F20"/>
                </a:solidFill>
                <a:latin typeface="Roboto"/>
                <a:cs typeface="Roboto"/>
              </a:rPr>
              <a:t>Тема:</a:t>
            </a:r>
            <a:r>
              <a:rPr sz="2600" b="1" spc="5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2600">
                <a:solidFill>
                  <a:srgbClr val="231F20"/>
                </a:solidFill>
                <a:latin typeface="Roboto"/>
                <a:cs typeface="Roboto"/>
              </a:rPr>
              <a:t>«Мотивация.</a:t>
            </a:r>
            <a:r>
              <a:rPr sz="2600" spc="-4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2600">
                <a:solidFill>
                  <a:srgbClr val="231F20"/>
                </a:solidFill>
                <a:latin typeface="Roboto"/>
                <a:cs typeface="Roboto"/>
              </a:rPr>
              <a:t>Территориальный</a:t>
            </a:r>
            <a:r>
              <a:rPr sz="2600" spc="1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2600" spc="-20">
                <a:solidFill>
                  <a:srgbClr val="231F20"/>
                </a:solidFill>
                <a:latin typeface="Roboto"/>
                <a:cs typeface="Roboto"/>
              </a:rPr>
              <a:t>комитет</a:t>
            </a:r>
            <a:r>
              <a:rPr sz="2600" spc="1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2600" spc="-40">
                <a:solidFill>
                  <a:srgbClr val="231F20"/>
                </a:solidFill>
                <a:latin typeface="Roboto"/>
                <a:cs typeface="Roboto"/>
              </a:rPr>
              <a:t>профсоюза:</a:t>
            </a:r>
            <a:r>
              <a:rPr sz="2600" spc="1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endParaRPr lang="en-US" sz="2600" spc="10">
              <a:solidFill>
                <a:srgbClr val="231F20"/>
              </a:solidFill>
              <a:latin typeface="Roboto"/>
              <a:cs typeface="Roboto"/>
            </a:endParaRPr>
          </a:p>
          <a:p>
            <a:pPr marL="12700" marR="5080">
              <a:lnSpc>
                <a:spcPct val="101499"/>
              </a:lnSpc>
              <a:defRPr/>
            </a:pPr>
            <a:r>
              <a:rPr sz="2600">
                <a:solidFill>
                  <a:srgbClr val="231F20"/>
                </a:solidFill>
                <a:latin typeface="Roboto"/>
                <a:cs typeface="Roboto"/>
              </a:rPr>
              <a:t>что</a:t>
            </a:r>
            <a:r>
              <a:rPr sz="2600" spc="1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2600">
                <a:solidFill>
                  <a:srgbClr val="231F20"/>
                </a:solidFill>
                <a:latin typeface="Roboto"/>
                <a:cs typeface="Roboto"/>
              </a:rPr>
              <a:t>может</a:t>
            </a:r>
            <a:r>
              <a:rPr sz="2600" spc="1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2600">
                <a:solidFill>
                  <a:srgbClr val="231F20"/>
                </a:solidFill>
                <a:latin typeface="Roboto"/>
                <a:cs typeface="Roboto"/>
              </a:rPr>
              <a:t>предложить</a:t>
            </a:r>
            <a:r>
              <a:rPr sz="2600" spc="1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2600" spc="-10">
                <a:solidFill>
                  <a:srgbClr val="231F20"/>
                </a:solidFill>
                <a:latin typeface="Roboto"/>
                <a:cs typeface="Roboto"/>
              </a:rPr>
              <a:t>первичкам? </a:t>
            </a:r>
            <a:r>
              <a:rPr sz="2600">
                <a:solidFill>
                  <a:srgbClr val="231F20"/>
                </a:solidFill>
                <a:latin typeface="Roboto"/>
                <a:cs typeface="Roboto"/>
              </a:rPr>
              <a:t>Что нужно</a:t>
            </a:r>
            <a:r>
              <a:rPr sz="2600" spc="5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2600">
                <a:solidFill>
                  <a:srgbClr val="231F20"/>
                </a:solidFill>
                <a:latin typeface="Roboto"/>
                <a:cs typeface="Roboto"/>
              </a:rPr>
              <a:t>от </a:t>
            </a:r>
            <a:r>
              <a:rPr sz="2600" spc="-10">
                <a:solidFill>
                  <a:srgbClr val="231F20"/>
                </a:solidFill>
                <a:latin typeface="Roboto"/>
                <a:cs typeface="Roboto"/>
              </a:rPr>
              <a:t>вышестоящих?»</a:t>
            </a:r>
            <a:endParaRPr sz="2600">
              <a:latin typeface="Roboto"/>
              <a:cs typeface="Roboto"/>
            </a:endParaRPr>
          </a:p>
        </p:txBody>
      </p:sp>
      <p:grpSp>
        <p:nvGrpSpPr>
          <p:cNvPr id="12" name="Группа 11"/>
          <p:cNvGrpSpPr/>
          <p:nvPr/>
        </p:nvGrpSpPr>
        <p:grpSpPr bwMode="auto">
          <a:xfrm>
            <a:off x="15767050" y="396642"/>
            <a:ext cx="2639092" cy="2232787"/>
            <a:chOff x="17100143" y="1629685"/>
            <a:chExt cx="1663342" cy="1407260"/>
          </a:xfrm>
        </p:grpSpPr>
        <p:pic>
          <p:nvPicPr>
            <p:cNvPr id="13" name="object 69"/>
            <p:cNvPicPr/>
            <p:nvPr/>
          </p:nvPicPr>
          <p:blipFill>
            <a:blip r:embed="rId2"/>
            <a:stretch/>
          </p:blipFill>
          <p:spPr bwMode="auto">
            <a:xfrm>
              <a:off x="17106558" y="1629685"/>
              <a:ext cx="1627028" cy="233249"/>
            </a:xfrm>
            <a:prstGeom prst="rect">
              <a:avLst/>
            </a:prstGeom>
          </p:spPr>
        </p:pic>
        <p:pic>
          <p:nvPicPr>
            <p:cNvPr id="14" name="object 70"/>
            <p:cNvPicPr/>
            <p:nvPr/>
          </p:nvPicPr>
          <p:blipFill>
            <a:blip r:embed="rId3"/>
            <a:stretch/>
          </p:blipFill>
          <p:spPr bwMode="auto">
            <a:xfrm>
              <a:off x="17100143" y="2400492"/>
              <a:ext cx="1663342" cy="636453"/>
            </a:xfrm>
            <a:prstGeom prst="rect">
              <a:avLst/>
            </a:prstGeom>
          </p:spPr>
        </p:pic>
        <p:sp>
          <p:nvSpPr>
            <p:cNvPr id="15" name="object 71"/>
            <p:cNvSpPr/>
            <p:nvPr/>
          </p:nvSpPr>
          <p:spPr bwMode="auto">
            <a:xfrm>
              <a:off x="17106565" y="1921696"/>
              <a:ext cx="1627505" cy="417195"/>
            </a:xfrm>
            <a:custGeom>
              <a:avLst/>
              <a:gdLst/>
              <a:ahLst/>
              <a:cxnLst/>
              <a:rect l="l" t="t" r="r" b="b"/>
              <a:pathLst>
                <a:path w="1627505" h="417194" extrusionOk="0">
                  <a:moveTo>
                    <a:pt x="1397590" y="0"/>
                  </a:moveTo>
                  <a:lnTo>
                    <a:pt x="1364932" y="0"/>
                  </a:lnTo>
                  <a:lnTo>
                    <a:pt x="1364932" y="417023"/>
                  </a:lnTo>
                  <a:lnTo>
                    <a:pt x="1397590" y="417023"/>
                  </a:lnTo>
                  <a:lnTo>
                    <a:pt x="1397590" y="221689"/>
                  </a:lnTo>
                  <a:lnTo>
                    <a:pt x="1485712" y="221689"/>
                  </a:lnTo>
                  <a:lnTo>
                    <a:pt x="1473494" y="204800"/>
                  </a:lnTo>
                  <a:lnTo>
                    <a:pt x="1483095" y="191041"/>
                  </a:lnTo>
                  <a:lnTo>
                    <a:pt x="1397590" y="191041"/>
                  </a:lnTo>
                  <a:lnTo>
                    <a:pt x="1397590" y="0"/>
                  </a:lnTo>
                  <a:close/>
                </a:path>
                <a:path w="1627505" h="417194" extrusionOk="0">
                  <a:moveTo>
                    <a:pt x="1485712" y="221689"/>
                  </a:moveTo>
                  <a:lnTo>
                    <a:pt x="1444270" y="221689"/>
                  </a:lnTo>
                  <a:lnTo>
                    <a:pt x="1586339" y="417023"/>
                  </a:lnTo>
                  <a:lnTo>
                    <a:pt x="1627018" y="417023"/>
                  </a:lnTo>
                  <a:lnTo>
                    <a:pt x="1485712" y="221689"/>
                  </a:lnTo>
                  <a:close/>
                </a:path>
                <a:path w="1627505" h="417194" extrusionOk="0">
                  <a:moveTo>
                    <a:pt x="1616411" y="0"/>
                  </a:moveTo>
                  <a:lnTo>
                    <a:pt x="1575166" y="0"/>
                  </a:lnTo>
                  <a:lnTo>
                    <a:pt x="1442280" y="191041"/>
                  </a:lnTo>
                  <a:lnTo>
                    <a:pt x="1483095" y="191041"/>
                  </a:lnTo>
                  <a:lnTo>
                    <a:pt x="1616411" y="0"/>
                  </a:lnTo>
                  <a:close/>
                </a:path>
                <a:path w="1627505" h="417194" extrusionOk="0">
                  <a:moveTo>
                    <a:pt x="1318650" y="0"/>
                  </a:moveTo>
                  <a:lnTo>
                    <a:pt x="1101254" y="0"/>
                  </a:lnTo>
                  <a:lnTo>
                    <a:pt x="1101254" y="417023"/>
                  </a:lnTo>
                  <a:lnTo>
                    <a:pt x="1320085" y="417023"/>
                  </a:lnTo>
                  <a:lnTo>
                    <a:pt x="1320085" y="386668"/>
                  </a:lnTo>
                  <a:lnTo>
                    <a:pt x="1133923" y="386668"/>
                  </a:lnTo>
                  <a:lnTo>
                    <a:pt x="1133923" y="217396"/>
                  </a:lnTo>
                  <a:lnTo>
                    <a:pt x="1295740" y="217396"/>
                  </a:lnTo>
                  <a:lnTo>
                    <a:pt x="1295740" y="187041"/>
                  </a:lnTo>
                  <a:lnTo>
                    <a:pt x="1133923" y="187041"/>
                  </a:lnTo>
                  <a:lnTo>
                    <a:pt x="1133923" y="30930"/>
                  </a:lnTo>
                  <a:lnTo>
                    <a:pt x="1318650" y="30930"/>
                  </a:lnTo>
                  <a:lnTo>
                    <a:pt x="1318650" y="0"/>
                  </a:lnTo>
                  <a:close/>
                </a:path>
                <a:path w="1627505" h="417194" extrusionOk="0">
                  <a:moveTo>
                    <a:pt x="922087" y="0"/>
                  </a:moveTo>
                  <a:lnTo>
                    <a:pt x="816404" y="0"/>
                  </a:lnTo>
                  <a:lnTo>
                    <a:pt x="816404" y="417023"/>
                  </a:lnTo>
                  <a:lnTo>
                    <a:pt x="934118" y="417023"/>
                  </a:lnTo>
                  <a:lnTo>
                    <a:pt x="959910" y="415052"/>
                  </a:lnTo>
                  <a:lnTo>
                    <a:pt x="982586" y="409140"/>
                  </a:lnTo>
                  <a:lnTo>
                    <a:pt x="1002150" y="399288"/>
                  </a:lnTo>
                  <a:lnTo>
                    <a:pt x="1017208" y="386668"/>
                  </a:lnTo>
                  <a:lnTo>
                    <a:pt x="849052" y="386668"/>
                  </a:lnTo>
                  <a:lnTo>
                    <a:pt x="849052" y="216516"/>
                  </a:lnTo>
                  <a:lnTo>
                    <a:pt x="1013197" y="216516"/>
                  </a:lnTo>
                  <a:lnTo>
                    <a:pt x="1007966" y="211946"/>
                  </a:lnTo>
                  <a:lnTo>
                    <a:pt x="994964" y="204341"/>
                  </a:lnTo>
                  <a:lnTo>
                    <a:pt x="980514" y="199229"/>
                  </a:lnTo>
                  <a:lnTo>
                    <a:pt x="992975" y="193112"/>
                  </a:lnTo>
                  <a:lnTo>
                    <a:pt x="1002014" y="186748"/>
                  </a:lnTo>
                  <a:lnTo>
                    <a:pt x="849052" y="186748"/>
                  </a:lnTo>
                  <a:lnTo>
                    <a:pt x="849052" y="30930"/>
                  </a:lnTo>
                  <a:lnTo>
                    <a:pt x="1010313" y="30930"/>
                  </a:lnTo>
                  <a:lnTo>
                    <a:pt x="1007592" y="27622"/>
                  </a:lnTo>
                  <a:lnTo>
                    <a:pt x="991344" y="15536"/>
                  </a:lnTo>
                  <a:lnTo>
                    <a:pt x="971675" y="6904"/>
                  </a:lnTo>
                  <a:lnTo>
                    <a:pt x="948589" y="1725"/>
                  </a:lnTo>
                  <a:lnTo>
                    <a:pt x="922087" y="0"/>
                  </a:lnTo>
                  <a:close/>
                </a:path>
                <a:path w="1627505" h="417194" extrusionOk="0">
                  <a:moveTo>
                    <a:pt x="1013197" y="216516"/>
                  </a:moveTo>
                  <a:lnTo>
                    <a:pt x="940411" y="216516"/>
                  </a:lnTo>
                  <a:lnTo>
                    <a:pt x="957201" y="218301"/>
                  </a:lnTo>
                  <a:lnTo>
                    <a:pt x="972033" y="222772"/>
                  </a:lnTo>
                  <a:lnTo>
                    <a:pt x="1004540" y="251922"/>
                  </a:lnTo>
                  <a:lnTo>
                    <a:pt x="1015706" y="299540"/>
                  </a:lnTo>
                  <a:lnTo>
                    <a:pt x="1015738" y="300001"/>
                  </a:lnTo>
                  <a:lnTo>
                    <a:pt x="1014397" y="319275"/>
                  </a:lnTo>
                  <a:lnTo>
                    <a:pt x="994262" y="363706"/>
                  </a:lnTo>
                  <a:lnTo>
                    <a:pt x="953172" y="385233"/>
                  </a:lnTo>
                  <a:lnTo>
                    <a:pt x="935542" y="386668"/>
                  </a:lnTo>
                  <a:lnTo>
                    <a:pt x="1017208" y="386668"/>
                  </a:lnTo>
                  <a:lnTo>
                    <a:pt x="1040951" y="348251"/>
                  </a:lnTo>
                  <a:lnTo>
                    <a:pt x="1048364" y="300001"/>
                  </a:lnTo>
                  <a:lnTo>
                    <a:pt x="1048397" y="299540"/>
                  </a:lnTo>
                  <a:lnTo>
                    <a:pt x="1037835" y="249051"/>
                  </a:lnTo>
                  <a:lnTo>
                    <a:pt x="1019520" y="222041"/>
                  </a:lnTo>
                  <a:lnTo>
                    <a:pt x="1013197" y="216516"/>
                  </a:lnTo>
                  <a:close/>
                </a:path>
                <a:path w="1627505" h="417194" extrusionOk="0">
                  <a:moveTo>
                    <a:pt x="1010313" y="30930"/>
                  </a:moveTo>
                  <a:lnTo>
                    <a:pt x="922087" y="30930"/>
                  </a:lnTo>
                  <a:lnTo>
                    <a:pt x="941271" y="32106"/>
                  </a:lnTo>
                  <a:lnTo>
                    <a:pt x="957860" y="35627"/>
                  </a:lnTo>
                  <a:lnTo>
                    <a:pt x="992067" y="60390"/>
                  </a:lnTo>
                  <a:lnTo>
                    <a:pt x="1003424" y="108268"/>
                  </a:lnTo>
                  <a:lnTo>
                    <a:pt x="1002135" y="126552"/>
                  </a:lnTo>
                  <a:lnTo>
                    <a:pt x="982807" y="166968"/>
                  </a:lnTo>
                  <a:lnTo>
                    <a:pt x="942522" y="185513"/>
                  </a:lnTo>
                  <a:lnTo>
                    <a:pt x="924945" y="186748"/>
                  </a:lnTo>
                  <a:lnTo>
                    <a:pt x="1002014" y="186748"/>
                  </a:lnTo>
                  <a:lnTo>
                    <a:pt x="1028269" y="152489"/>
                  </a:lnTo>
                  <a:lnTo>
                    <a:pt x="1036649" y="109054"/>
                  </a:lnTo>
                  <a:lnTo>
                    <a:pt x="1034831" y="83790"/>
                  </a:lnTo>
                  <a:lnTo>
                    <a:pt x="1029380" y="61796"/>
                  </a:lnTo>
                  <a:lnTo>
                    <a:pt x="1020300" y="43072"/>
                  </a:lnTo>
                  <a:lnTo>
                    <a:pt x="1010313" y="30930"/>
                  </a:lnTo>
                  <a:close/>
                </a:path>
                <a:path w="1627505" h="417194" extrusionOk="0">
                  <a:moveTo>
                    <a:pt x="638776" y="0"/>
                  </a:moveTo>
                  <a:lnTo>
                    <a:pt x="606117" y="0"/>
                  </a:lnTo>
                  <a:lnTo>
                    <a:pt x="606117" y="417023"/>
                  </a:lnTo>
                  <a:lnTo>
                    <a:pt x="638776" y="417023"/>
                  </a:lnTo>
                  <a:lnTo>
                    <a:pt x="638776" y="0"/>
                  </a:lnTo>
                  <a:close/>
                </a:path>
                <a:path w="1627505" h="417194" extrusionOk="0">
                  <a:moveTo>
                    <a:pt x="327246" y="0"/>
                  </a:moveTo>
                  <a:lnTo>
                    <a:pt x="288305" y="0"/>
                  </a:lnTo>
                  <a:lnTo>
                    <a:pt x="403725" y="205648"/>
                  </a:lnTo>
                  <a:lnTo>
                    <a:pt x="284860" y="417023"/>
                  </a:lnTo>
                  <a:lnTo>
                    <a:pt x="323822" y="417023"/>
                  </a:lnTo>
                  <a:lnTo>
                    <a:pt x="423212" y="235731"/>
                  </a:lnTo>
                  <a:lnTo>
                    <a:pt x="460097" y="235731"/>
                  </a:lnTo>
                  <a:lnTo>
                    <a:pt x="443263" y="205648"/>
                  </a:lnTo>
                  <a:lnTo>
                    <a:pt x="459901" y="175858"/>
                  </a:lnTo>
                  <a:lnTo>
                    <a:pt x="423212" y="175858"/>
                  </a:lnTo>
                  <a:lnTo>
                    <a:pt x="327246" y="0"/>
                  </a:lnTo>
                  <a:close/>
                </a:path>
                <a:path w="1627505" h="417194" extrusionOk="0">
                  <a:moveTo>
                    <a:pt x="460097" y="235731"/>
                  </a:moveTo>
                  <a:lnTo>
                    <a:pt x="423212" y="235731"/>
                  </a:lnTo>
                  <a:lnTo>
                    <a:pt x="522298" y="417023"/>
                  </a:lnTo>
                  <a:lnTo>
                    <a:pt x="561543" y="417023"/>
                  </a:lnTo>
                  <a:lnTo>
                    <a:pt x="460097" y="235731"/>
                  </a:lnTo>
                  <a:close/>
                </a:path>
                <a:path w="1627505" h="417194" extrusionOk="0">
                  <a:moveTo>
                    <a:pt x="558119" y="0"/>
                  </a:moveTo>
                  <a:lnTo>
                    <a:pt x="519146" y="0"/>
                  </a:lnTo>
                  <a:lnTo>
                    <a:pt x="423212" y="175858"/>
                  </a:lnTo>
                  <a:lnTo>
                    <a:pt x="459901" y="175858"/>
                  </a:lnTo>
                  <a:lnTo>
                    <a:pt x="558119" y="0"/>
                  </a:lnTo>
                  <a:close/>
                </a:path>
                <a:path w="1627505" h="417194" extrusionOk="0">
                  <a:moveTo>
                    <a:pt x="42386" y="0"/>
                  </a:moveTo>
                  <a:lnTo>
                    <a:pt x="3444" y="0"/>
                  </a:lnTo>
                  <a:lnTo>
                    <a:pt x="118855" y="205648"/>
                  </a:lnTo>
                  <a:lnTo>
                    <a:pt x="0" y="417023"/>
                  </a:lnTo>
                  <a:lnTo>
                    <a:pt x="38972" y="417023"/>
                  </a:lnTo>
                  <a:lnTo>
                    <a:pt x="138330" y="235731"/>
                  </a:lnTo>
                  <a:lnTo>
                    <a:pt x="175211" y="235731"/>
                  </a:lnTo>
                  <a:lnTo>
                    <a:pt x="158372" y="205648"/>
                  </a:lnTo>
                  <a:lnTo>
                    <a:pt x="175011" y="175858"/>
                  </a:lnTo>
                  <a:lnTo>
                    <a:pt x="138330" y="175858"/>
                  </a:lnTo>
                  <a:lnTo>
                    <a:pt x="42386" y="0"/>
                  </a:lnTo>
                  <a:close/>
                </a:path>
                <a:path w="1627505" h="417194" extrusionOk="0">
                  <a:moveTo>
                    <a:pt x="175211" y="235731"/>
                  </a:moveTo>
                  <a:lnTo>
                    <a:pt x="138330" y="235731"/>
                  </a:lnTo>
                  <a:lnTo>
                    <a:pt x="237437" y="417023"/>
                  </a:lnTo>
                  <a:lnTo>
                    <a:pt x="276693" y="417023"/>
                  </a:lnTo>
                  <a:lnTo>
                    <a:pt x="175211" y="235731"/>
                  </a:lnTo>
                  <a:close/>
                </a:path>
                <a:path w="1627505" h="417194" extrusionOk="0">
                  <a:moveTo>
                    <a:pt x="273237" y="0"/>
                  </a:moveTo>
                  <a:lnTo>
                    <a:pt x="234296" y="0"/>
                  </a:lnTo>
                  <a:lnTo>
                    <a:pt x="138330" y="175858"/>
                  </a:lnTo>
                  <a:lnTo>
                    <a:pt x="175011" y="175858"/>
                  </a:lnTo>
                  <a:lnTo>
                    <a:pt x="273237" y="0"/>
                  </a:lnTo>
                  <a:close/>
                </a:path>
              </a:pathLst>
            </a:custGeom>
            <a:solidFill>
              <a:srgbClr val="A81E22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m="http://schemas.openxmlformats.org/officeDocument/2006/math" xmlns:w="http://schemas.openxmlformats.org/wordprocessingml/2006/main"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3238055"/>
              </p:ext>
            </p:extLst>
          </p:nvPr>
        </p:nvGraphicFramePr>
        <p:xfrm>
          <a:off x="1243354" y="2785255"/>
          <a:ext cx="17246599" cy="67951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449320"/>
                <a:gridCol w="3449320"/>
                <a:gridCol w="3449320"/>
                <a:gridCol w="3449320"/>
                <a:gridCol w="3449319"/>
              </a:tblGrid>
              <a:tr h="14605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defRPr/>
                      </a:pPr>
                      <a:endParaRPr sz="1700" b="1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74"/>
                        </a:spcBef>
                        <a:defRPr/>
                      </a:pPr>
                      <a:endParaRPr sz="1700" b="1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  <a:defRPr/>
                      </a:pPr>
                      <a:r>
                        <a:rPr sz="1700" b="1" spc="-10" dirty="0" err="1">
                          <a:solidFill>
                            <a:srgbClr val="231F20"/>
                          </a:solidFill>
                          <a:latin typeface="Roboto Lt"/>
                          <a:cs typeface="Roboto Lt"/>
                        </a:rPr>
                        <a:t>Профком</a:t>
                      </a:r>
                      <a:endParaRPr sz="1700" b="1" dirty="0">
                        <a:latin typeface="Roboto Lt"/>
                        <a:cs typeface="Roboto Lt"/>
                      </a:endParaRPr>
                    </a:p>
                  </a:txBody>
                  <a:tcPr marL="0" marR="0" marT="0" marB="0">
                    <a:lnL w="12700" algn="ctr">
                      <a:solidFill>
                        <a:srgbClr val="231F20"/>
                      </a:solidFill>
                    </a:lnL>
                    <a:lnR w="12700" algn="ctr">
                      <a:solidFill>
                        <a:srgbClr val="231F20"/>
                      </a:solidFill>
                    </a:lnR>
                    <a:lnT w="12700" algn="ctr">
                      <a:solidFill>
                        <a:srgbClr val="231F20"/>
                      </a:solidFill>
                    </a:lnT>
                    <a:lnB w="12700" algn="ctr">
                      <a:solidFill>
                        <a:srgbClr val="231F20"/>
                      </a:solidFill>
                    </a:lnB>
                    <a:solidFill>
                      <a:srgbClr val="FDFBE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defRPr/>
                      </a:pPr>
                      <a:endParaRPr sz="1700" b="1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74"/>
                        </a:spcBef>
                        <a:defRPr/>
                      </a:pPr>
                      <a:endParaRPr sz="1700" b="1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  <a:defRPr/>
                      </a:pPr>
                      <a:r>
                        <a:rPr sz="1700" b="1" spc="-10">
                          <a:solidFill>
                            <a:srgbClr val="231F20"/>
                          </a:solidFill>
                          <a:latin typeface="Roboto Lt"/>
                          <a:cs typeface="Roboto Lt"/>
                        </a:rPr>
                        <a:t>Терком</a:t>
                      </a:r>
                      <a:endParaRPr sz="1700" b="1">
                        <a:latin typeface="Roboto Lt"/>
                        <a:cs typeface="Roboto Lt"/>
                      </a:endParaRPr>
                    </a:p>
                  </a:txBody>
                  <a:tcPr marL="0" marR="0" marT="0" marB="0">
                    <a:lnL w="12700" algn="ctr">
                      <a:solidFill>
                        <a:srgbClr val="231F20"/>
                      </a:solidFill>
                    </a:lnL>
                    <a:lnR w="12700" algn="ctr">
                      <a:solidFill>
                        <a:srgbClr val="231F20"/>
                      </a:solidFill>
                    </a:lnR>
                    <a:lnT w="12700" algn="ctr">
                      <a:solidFill>
                        <a:srgbClr val="231F20"/>
                      </a:solidFill>
                    </a:lnT>
                    <a:lnB w="12700" algn="ctr">
                      <a:solidFill>
                        <a:srgbClr val="231F20"/>
                      </a:solidFill>
                    </a:lnB>
                    <a:solidFill>
                      <a:srgbClr val="FDFBE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defRPr/>
                      </a:pPr>
                      <a:endParaRPr sz="1700" b="1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74"/>
                        </a:spcBef>
                        <a:defRPr/>
                      </a:pPr>
                      <a:endParaRPr sz="1700" b="1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  <a:defRPr/>
                      </a:pPr>
                      <a:r>
                        <a:rPr sz="1700" b="1" spc="-20">
                          <a:solidFill>
                            <a:srgbClr val="231F20"/>
                          </a:solidFill>
                          <a:latin typeface="Roboto Lt"/>
                          <a:cs typeface="Roboto Lt"/>
                        </a:rPr>
                        <a:t>ТООП</a:t>
                      </a:r>
                      <a:endParaRPr sz="1700" b="1">
                        <a:latin typeface="Roboto Lt"/>
                        <a:cs typeface="Roboto Lt"/>
                      </a:endParaRPr>
                    </a:p>
                  </a:txBody>
                  <a:tcPr marL="0" marR="0" marT="0" marB="0">
                    <a:lnL w="12700" algn="ctr">
                      <a:solidFill>
                        <a:srgbClr val="231F20"/>
                      </a:solidFill>
                    </a:lnL>
                    <a:lnR w="12700" algn="ctr">
                      <a:solidFill>
                        <a:srgbClr val="231F20"/>
                      </a:solidFill>
                    </a:lnR>
                    <a:lnT w="12700" algn="ctr">
                      <a:solidFill>
                        <a:srgbClr val="231F20"/>
                      </a:solidFill>
                    </a:lnT>
                    <a:lnB w="12700" algn="ctr">
                      <a:solidFill>
                        <a:srgbClr val="231F20"/>
                      </a:solidFill>
                    </a:lnB>
                    <a:solidFill>
                      <a:srgbClr val="FDFBE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defRPr/>
                      </a:pPr>
                      <a:endParaRPr sz="1700" b="1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74"/>
                        </a:spcBef>
                        <a:defRPr/>
                      </a:pPr>
                      <a:endParaRPr sz="1700" b="1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  <a:defRPr/>
                      </a:pPr>
                      <a:r>
                        <a:rPr sz="1700" b="1" spc="-25">
                          <a:solidFill>
                            <a:srgbClr val="231F20"/>
                          </a:solidFill>
                          <a:latin typeface="Roboto Lt"/>
                          <a:cs typeface="Roboto Lt"/>
                        </a:rPr>
                        <a:t>ЦК</a:t>
                      </a:r>
                      <a:endParaRPr sz="1700" b="1">
                        <a:latin typeface="Roboto Lt"/>
                        <a:cs typeface="Roboto Lt"/>
                      </a:endParaRPr>
                    </a:p>
                  </a:txBody>
                  <a:tcPr marL="0" marR="0" marT="0" marB="0">
                    <a:lnL w="12700" algn="ctr">
                      <a:solidFill>
                        <a:srgbClr val="231F20"/>
                      </a:solidFill>
                    </a:lnL>
                    <a:lnR w="12700" algn="ctr">
                      <a:solidFill>
                        <a:srgbClr val="231F20"/>
                      </a:solidFill>
                    </a:lnR>
                    <a:lnT w="12700" algn="ctr">
                      <a:solidFill>
                        <a:srgbClr val="231F20"/>
                      </a:solidFill>
                    </a:lnT>
                    <a:lnB w="12700" algn="ctr">
                      <a:solidFill>
                        <a:srgbClr val="231F20"/>
                      </a:solidFill>
                    </a:lnB>
                    <a:solidFill>
                      <a:srgbClr val="FDFBE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defRPr/>
                      </a:pPr>
                      <a:endParaRPr sz="1700" b="1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74"/>
                        </a:spcBef>
                        <a:defRPr/>
                      </a:pPr>
                      <a:endParaRPr sz="1700" b="1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  <a:defRPr/>
                      </a:pPr>
                      <a:r>
                        <a:rPr sz="1700" b="1" spc="-20" dirty="0">
                          <a:solidFill>
                            <a:srgbClr val="231F20"/>
                          </a:solidFill>
                          <a:latin typeface="Roboto Lt"/>
                          <a:cs typeface="Roboto Lt"/>
                        </a:rPr>
                        <a:t>ФНПР</a:t>
                      </a:r>
                      <a:endParaRPr sz="1700" b="1" dirty="0">
                        <a:latin typeface="Roboto Lt"/>
                        <a:cs typeface="Roboto Lt"/>
                      </a:endParaRPr>
                    </a:p>
                  </a:txBody>
                  <a:tcPr marL="0" marR="0" marT="0" marB="0">
                    <a:lnL w="12700" algn="ctr">
                      <a:solidFill>
                        <a:srgbClr val="231F20"/>
                      </a:solidFill>
                    </a:lnL>
                    <a:lnR w="12700" algn="ctr">
                      <a:solidFill>
                        <a:srgbClr val="231F20"/>
                      </a:solidFill>
                    </a:lnR>
                    <a:lnT w="12700" algn="ctr">
                      <a:solidFill>
                        <a:srgbClr val="231F20"/>
                      </a:solidFill>
                    </a:lnT>
                    <a:lnB w="12700" algn="ctr">
                      <a:solidFill>
                        <a:srgbClr val="231F20"/>
                      </a:solidFill>
                    </a:lnB>
                    <a:solidFill>
                      <a:srgbClr val="FDFBE2"/>
                    </a:solidFill>
                  </a:tcPr>
                </a:tc>
              </a:tr>
              <a:tr h="53346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20"/>
                        </a:spcBef>
                        <a:defRPr/>
                      </a:pPr>
                      <a:endParaRPr sz="1400">
                        <a:latin typeface="Calibri"/>
                        <a:cs typeface="Times New Roman"/>
                      </a:endParaRPr>
                    </a:p>
                    <a:p>
                      <a:pPr marL="229870" indent="-188594">
                        <a:lnSpc>
                          <a:spcPct val="100000"/>
                        </a:lnSpc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sz="14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Колдоговор</a:t>
                      </a:r>
                      <a:endParaRPr sz="1400">
                        <a:latin typeface="Calibri"/>
                        <a:cs typeface="Roboto"/>
                      </a:endParaRPr>
                    </a:p>
                    <a:p>
                      <a:pPr marL="229870" indent="-188594">
                        <a:lnSpc>
                          <a:spcPct val="100000"/>
                        </a:lnSpc>
                        <a:spcBef>
                          <a:spcPts val="865"/>
                        </a:spcBef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Продвижение</a:t>
                      </a:r>
                      <a:r>
                        <a:rPr sz="1400" spc="14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информации</a:t>
                      </a:r>
                      <a:endParaRPr sz="1400">
                        <a:latin typeface="Calibri"/>
                        <a:cs typeface="Roboto"/>
                      </a:endParaRPr>
                    </a:p>
                    <a:p>
                      <a:pPr marL="229870" marR="207010" indent="-188594">
                        <a:lnSpc>
                          <a:spcPct val="102600"/>
                        </a:lnSpc>
                        <a:spcBef>
                          <a:spcPts val="825"/>
                        </a:spcBef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Популяризация</a:t>
                      </a:r>
                      <a:r>
                        <a:rPr sz="1400" spc="10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достижений</a:t>
                      </a:r>
                      <a:r>
                        <a:rPr sz="1400" spc="1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профсоюза,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мотивационная</a:t>
                      </a:r>
                      <a:r>
                        <a:rPr sz="1400" spc="7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работа</a:t>
                      </a:r>
                      <a:endParaRPr sz="1400">
                        <a:latin typeface="Calibri"/>
                        <a:cs typeface="Roboto"/>
                      </a:endParaRPr>
                    </a:p>
                    <a:p>
                      <a:pPr marL="229870" indent="-188594">
                        <a:lnSpc>
                          <a:spcPct val="100000"/>
                        </a:lnSpc>
                        <a:spcBef>
                          <a:spcPts val="860"/>
                        </a:spcBef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Коллективные</a:t>
                      </a:r>
                      <a:r>
                        <a:rPr sz="1400" spc="14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действия</a:t>
                      </a:r>
                      <a:endParaRPr sz="1400">
                        <a:latin typeface="Calibri"/>
                        <a:cs typeface="Roboto"/>
                      </a:endParaRPr>
                    </a:p>
                    <a:p>
                      <a:pPr marL="229870" indent="-188594">
                        <a:lnSpc>
                          <a:spcPct val="100000"/>
                        </a:lnSpc>
                        <a:spcBef>
                          <a:spcPts val="860"/>
                        </a:spcBef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«Движуха»</a:t>
                      </a:r>
                      <a:r>
                        <a:rPr sz="1400" spc="9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ближе</a:t>
                      </a:r>
                      <a:r>
                        <a:rPr sz="1400" spc="9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к</a:t>
                      </a:r>
                      <a:r>
                        <a:rPr sz="1400" spc="1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народу</a:t>
                      </a:r>
                      <a:endParaRPr sz="1400">
                        <a:latin typeface="Calibri"/>
                        <a:cs typeface="Roboto"/>
                      </a:endParaRPr>
                    </a:p>
                  </a:txBody>
                  <a:tcPr marL="0" marR="0" marT="0" marB="0">
                    <a:lnL w="12700" algn="ctr">
                      <a:solidFill>
                        <a:srgbClr val="231F20"/>
                      </a:solidFill>
                    </a:lnL>
                    <a:lnR w="12700" algn="ctr">
                      <a:solidFill>
                        <a:srgbClr val="231F20"/>
                      </a:solidFill>
                    </a:lnR>
                    <a:lnT w="12700" algn="ctr">
                      <a:solidFill>
                        <a:srgbClr val="231F20"/>
                      </a:solidFill>
                    </a:lnT>
                    <a:lnB w="12700" algn="ctr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95"/>
                        </a:spcBef>
                        <a:defRPr/>
                      </a:pPr>
                      <a:endParaRPr sz="1400">
                        <a:latin typeface="Calibri"/>
                        <a:cs typeface="Times New Roman"/>
                      </a:endParaRPr>
                    </a:p>
                    <a:p>
                      <a:pPr marL="229870" indent="-187960">
                        <a:lnSpc>
                          <a:spcPct val="100000"/>
                        </a:lnSpc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Постоянная</a:t>
                      </a:r>
                      <a:r>
                        <a:rPr sz="1400" spc="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работа</a:t>
                      </a:r>
                      <a:r>
                        <a:rPr sz="1400" spc="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с</a:t>
                      </a:r>
                      <a:r>
                        <a:rPr sz="1400" spc="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первичками</a:t>
                      </a:r>
                      <a:endParaRPr sz="1400">
                        <a:latin typeface="Calibri"/>
                        <a:cs typeface="Roboto"/>
                      </a:endParaRPr>
                    </a:p>
                    <a:p>
                      <a:pPr marL="229870" indent="-187960">
                        <a:lnSpc>
                          <a:spcPct val="100000"/>
                        </a:lnSpc>
                        <a:spcBef>
                          <a:spcPts val="865"/>
                        </a:spcBef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Деловые</a:t>
                      </a:r>
                      <a:r>
                        <a:rPr sz="1400" spc="8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качества</a:t>
                      </a:r>
                      <a:r>
                        <a:rPr sz="1400" spc="8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руководителя</a:t>
                      </a:r>
                      <a:endParaRPr sz="1400">
                        <a:latin typeface="Calibri"/>
                        <a:cs typeface="Roboto"/>
                      </a:endParaRPr>
                    </a:p>
                    <a:p>
                      <a:pPr marL="229870" indent="-187960">
                        <a:lnSpc>
                          <a:spcPct val="100000"/>
                        </a:lnSpc>
                        <a:spcBef>
                          <a:spcPts val="860"/>
                        </a:spcBef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Выполнение</a:t>
                      </a:r>
                      <a:r>
                        <a:rPr sz="1400" spc="8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решений</a:t>
                      </a:r>
                      <a:r>
                        <a:rPr sz="1400" spc="8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ЦК</a:t>
                      </a:r>
                      <a:r>
                        <a:rPr sz="1400" spc="9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и</a:t>
                      </a:r>
                      <a:r>
                        <a:rPr sz="1400" spc="5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2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ТООП</a:t>
                      </a:r>
                      <a:endParaRPr sz="1400">
                        <a:latin typeface="Calibri"/>
                        <a:cs typeface="Roboto"/>
                      </a:endParaRPr>
                    </a:p>
                    <a:p>
                      <a:pPr marL="229870" indent="-187960">
                        <a:lnSpc>
                          <a:spcPct val="100000"/>
                        </a:lnSpc>
                        <a:spcBef>
                          <a:spcPts val="860"/>
                        </a:spcBef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Участие в</a:t>
                      </a:r>
                      <a:r>
                        <a:rPr sz="1400" spc="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работе </a:t>
                      </a:r>
                      <a:r>
                        <a:rPr sz="1400" spc="-2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тооп</a:t>
                      </a:r>
                      <a:endParaRPr sz="1400">
                        <a:latin typeface="Calibri"/>
                        <a:cs typeface="Roboto"/>
                      </a:endParaRPr>
                    </a:p>
                    <a:p>
                      <a:pPr marL="229870" marR="93345" indent="-188594">
                        <a:lnSpc>
                          <a:spcPct val="102600"/>
                        </a:lnSpc>
                        <a:spcBef>
                          <a:spcPts val="830"/>
                        </a:spcBef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Консолидация</a:t>
                      </a:r>
                      <a:r>
                        <a:rPr sz="1400" spc="6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бюджета</a:t>
                      </a:r>
                      <a:r>
                        <a:rPr sz="1400" spc="6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под</a:t>
                      </a:r>
                      <a:r>
                        <a:rPr sz="1400" spc="6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целевые</a:t>
                      </a:r>
                      <a:r>
                        <a:rPr sz="1400" spc="6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2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проекты</a:t>
                      </a:r>
                      <a:endParaRPr sz="1400">
                        <a:latin typeface="Calibri"/>
                        <a:cs typeface="Roboto"/>
                      </a:endParaRPr>
                    </a:p>
                    <a:p>
                      <a:pPr marL="229870" indent="-188594">
                        <a:lnSpc>
                          <a:spcPct val="100000"/>
                        </a:lnSpc>
                        <a:spcBef>
                          <a:spcPts val="865"/>
                        </a:spcBef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Информационная</a:t>
                      </a:r>
                      <a:r>
                        <a:rPr sz="1400" spc="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открытость</a:t>
                      </a:r>
                      <a:endParaRPr sz="1400">
                        <a:latin typeface="Calibri"/>
                        <a:cs typeface="Roboto"/>
                      </a:endParaRPr>
                    </a:p>
                    <a:p>
                      <a:pPr marL="229870" indent="-188594">
                        <a:lnSpc>
                          <a:spcPct val="100000"/>
                        </a:lnSpc>
                        <a:spcBef>
                          <a:spcPts val="860"/>
                        </a:spcBef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Укомплектованность</a:t>
                      </a:r>
                      <a:r>
                        <a:rPr sz="1400" spc="2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специалистами</a:t>
                      </a:r>
                      <a:endParaRPr sz="1400">
                        <a:latin typeface="Calibri"/>
                        <a:cs typeface="Roboto"/>
                      </a:endParaRPr>
                    </a:p>
                  </a:txBody>
                  <a:tcPr marL="0" marR="0" marT="0" marB="0">
                    <a:lnL w="12700" algn="ctr">
                      <a:solidFill>
                        <a:srgbClr val="231F20"/>
                      </a:solidFill>
                    </a:lnL>
                    <a:lnR w="12700" algn="ctr">
                      <a:solidFill>
                        <a:srgbClr val="231F20"/>
                      </a:solidFill>
                    </a:lnR>
                    <a:lnT w="12700" algn="ctr">
                      <a:solidFill>
                        <a:srgbClr val="231F20"/>
                      </a:solidFill>
                    </a:lnT>
                    <a:lnB w="12700" algn="ctr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29"/>
                        </a:spcBef>
                        <a:defRPr/>
                      </a:pPr>
                      <a:endParaRPr sz="1400">
                        <a:latin typeface="Calibri"/>
                        <a:cs typeface="Times New Roman"/>
                      </a:endParaRPr>
                    </a:p>
                    <a:p>
                      <a:pPr marL="229870" indent="-187960">
                        <a:lnSpc>
                          <a:spcPct val="100000"/>
                        </a:lnSpc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Взаимодействие</a:t>
                      </a:r>
                      <a:r>
                        <a:rPr sz="1400" spc="1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с</a:t>
                      </a:r>
                      <a:r>
                        <a:rPr sz="1400" spc="1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органами</a:t>
                      </a:r>
                      <a:r>
                        <a:rPr sz="1400" spc="2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власти</a:t>
                      </a:r>
                      <a:endParaRPr sz="1400">
                        <a:latin typeface="Calibri"/>
                        <a:cs typeface="Roboto"/>
                      </a:endParaRPr>
                    </a:p>
                    <a:p>
                      <a:pPr marL="229870" marR="168275" indent="-188594">
                        <a:lnSpc>
                          <a:spcPct val="102600"/>
                        </a:lnSpc>
                        <a:spcBef>
                          <a:spcPts val="825"/>
                        </a:spcBef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Региональные</a:t>
                      </a:r>
                      <a:r>
                        <a:rPr sz="1400" spc="13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соглашения</a:t>
                      </a:r>
                      <a:r>
                        <a:rPr sz="1400" spc="13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+</a:t>
                      </a:r>
                      <a:r>
                        <a:rPr sz="1400" spc="13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соглашение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по</a:t>
                      </a:r>
                      <a:r>
                        <a:rPr sz="1400" spc="2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2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ЗП</a:t>
                      </a:r>
                      <a:endParaRPr sz="1400">
                        <a:latin typeface="Calibri"/>
                        <a:cs typeface="Roboto"/>
                      </a:endParaRPr>
                    </a:p>
                    <a:p>
                      <a:pPr marL="229870" marR="226695" indent="-188594">
                        <a:lnSpc>
                          <a:spcPct val="102600"/>
                        </a:lnSpc>
                        <a:spcBef>
                          <a:spcPts val="825"/>
                        </a:spcBef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Быстрая</a:t>
                      </a:r>
                      <a:r>
                        <a:rPr sz="1400" spc="3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реакция</a:t>
                      </a:r>
                      <a:r>
                        <a:rPr sz="1400" spc="4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на</a:t>
                      </a:r>
                      <a:r>
                        <a:rPr sz="1400" spc="4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новостные</a:t>
                      </a:r>
                      <a:r>
                        <a:rPr sz="1400" spc="4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поводы,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работа</a:t>
                      </a:r>
                      <a:r>
                        <a:rPr sz="1400" spc="-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по </a:t>
                      </a:r>
                      <a:r>
                        <a:rPr sz="1400" spc="-3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фактам</a:t>
                      </a:r>
                      <a:r>
                        <a:rPr sz="1400" spc="-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и </a:t>
                      </a:r>
                      <a:r>
                        <a:rPr sz="14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цифрам</a:t>
                      </a:r>
                      <a:endParaRPr sz="1400">
                        <a:latin typeface="Calibri"/>
                        <a:cs typeface="Roboto"/>
                      </a:endParaRPr>
                    </a:p>
                    <a:p>
                      <a:pPr marL="229870" indent="-187960">
                        <a:lnSpc>
                          <a:spcPct val="100000"/>
                        </a:lnSpc>
                        <a:spcBef>
                          <a:spcPts val="860"/>
                        </a:spcBef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Работа</a:t>
                      </a:r>
                      <a:r>
                        <a:rPr sz="1400" spc="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с</a:t>
                      </a:r>
                      <a:r>
                        <a:rPr sz="1400" spc="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депутатами</a:t>
                      </a:r>
                      <a:endParaRPr sz="1400">
                        <a:latin typeface="Calibri"/>
                        <a:cs typeface="Roboto"/>
                      </a:endParaRPr>
                    </a:p>
                    <a:p>
                      <a:pPr marL="229870" indent="-187960">
                        <a:lnSpc>
                          <a:spcPct val="100000"/>
                        </a:lnSpc>
                        <a:spcBef>
                          <a:spcPts val="860"/>
                        </a:spcBef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Координационные</a:t>
                      </a:r>
                      <a:r>
                        <a:rPr sz="1400" spc="13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советы</a:t>
                      </a:r>
                      <a:endParaRPr sz="1400">
                        <a:latin typeface="Calibri"/>
                        <a:cs typeface="Roboto"/>
                      </a:endParaRPr>
                    </a:p>
                    <a:p>
                      <a:pPr marL="229870" marR="212725" indent="-188594">
                        <a:lnSpc>
                          <a:spcPct val="102600"/>
                        </a:lnSpc>
                        <a:spcBef>
                          <a:spcPts val="830"/>
                        </a:spcBef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Обучение</a:t>
                      </a:r>
                      <a:r>
                        <a:rPr sz="1400" spc="6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профактива</a:t>
                      </a:r>
                      <a:r>
                        <a:rPr sz="1400" spc="6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(также</a:t>
                      </a:r>
                      <a:r>
                        <a:rPr sz="1400" spc="7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нужно</a:t>
                      </a:r>
                      <a:r>
                        <a:rPr sz="1400" spc="6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3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обу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чать</a:t>
                      </a:r>
                      <a:r>
                        <a:rPr sz="1400" spc="4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и</a:t>
                      </a:r>
                      <a:r>
                        <a:rPr sz="1400" spc="5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председателей</a:t>
                      </a:r>
                      <a:r>
                        <a:rPr sz="1400" spc="2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ТООП,</a:t>
                      </a:r>
                      <a:r>
                        <a:rPr sz="1400" spc="4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обкомов)</a:t>
                      </a:r>
                      <a:endParaRPr sz="1400">
                        <a:latin typeface="Calibri"/>
                        <a:cs typeface="Roboto"/>
                      </a:endParaRPr>
                    </a:p>
                    <a:p>
                      <a:pPr marL="229870" marR="107314" indent="-188594">
                        <a:lnSpc>
                          <a:spcPct val="102600"/>
                        </a:lnSpc>
                        <a:spcBef>
                          <a:spcPts val="825"/>
                        </a:spcBef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Страхование,</a:t>
                      </a:r>
                      <a:r>
                        <a:rPr sz="1400" spc="7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дисконт,</a:t>
                      </a:r>
                      <a:r>
                        <a:rPr sz="1400" spc="7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Коллаборация</a:t>
                      </a:r>
                      <a:r>
                        <a:rPr sz="1400" spc="7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5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с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бизнесом,</a:t>
                      </a:r>
                      <a:r>
                        <a:rPr sz="1400" spc="6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определение</a:t>
                      </a:r>
                      <a:r>
                        <a:rPr sz="1400" spc="6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стратегии</a:t>
                      </a:r>
                      <a:r>
                        <a:rPr sz="1400" spc="6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органи- зации</a:t>
                      </a:r>
                      <a:endParaRPr sz="1400">
                        <a:latin typeface="Calibri"/>
                        <a:cs typeface="Roboto"/>
                      </a:endParaRPr>
                    </a:p>
                    <a:p>
                      <a:pPr marL="229870" indent="-188594">
                        <a:lnSpc>
                          <a:spcPct val="100000"/>
                        </a:lnSpc>
                        <a:spcBef>
                          <a:spcPts val="860"/>
                        </a:spcBef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Крыша</a:t>
                      </a:r>
                      <a:r>
                        <a:rPr sz="1400" spc="2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для</a:t>
                      </a:r>
                      <a:r>
                        <a:rPr sz="1400" spc="2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профорганизаций</a:t>
                      </a:r>
                      <a:endParaRPr sz="1400">
                        <a:latin typeface="Calibri"/>
                        <a:cs typeface="Roboto"/>
                      </a:endParaRPr>
                    </a:p>
                  </a:txBody>
                  <a:tcPr marL="0" marR="0" marT="0" marB="0">
                    <a:lnL w="12700" algn="ctr">
                      <a:solidFill>
                        <a:srgbClr val="231F20"/>
                      </a:solidFill>
                    </a:lnL>
                    <a:lnR w="12700" algn="ctr">
                      <a:solidFill>
                        <a:srgbClr val="231F20"/>
                      </a:solidFill>
                    </a:lnR>
                    <a:lnT w="12700" algn="ctr">
                      <a:solidFill>
                        <a:srgbClr val="231F20"/>
                      </a:solidFill>
                    </a:lnT>
                    <a:lnB w="12700" algn="ctr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45"/>
                        </a:spcBef>
                        <a:defRPr/>
                      </a:pPr>
                      <a:endParaRPr sz="1400">
                        <a:latin typeface="Calibri"/>
                        <a:cs typeface="Times New Roman"/>
                      </a:endParaRPr>
                    </a:p>
                    <a:p>
                      <a:pPr marL="229870" marR="173990" indent="-188594">
                        <a:lnSpc>
                          <a:spcPct val="102699"/>
                        </a:lnSpc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Наличие</a:t>
                      </a:r>
                      <a:r>
                        <a:rPr sz="1400" spc="6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лидера</a:t>
                      </a:r>
                      <a:r>
                        <a:rPr sz="1400" spc="6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работающего</a:t>
                      </a:r>
                      <a:r>
                        <a:rPr sz="1400" spc="6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с</a:t>
                      </a:r>
                      <a:r>
                        <a:rPr sz="1400" spc="6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региона</a:t>
                      </a:r>
                      <a:r>
                        <a:rPr sz="1400" spc="-2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ми</a:t>
                      </a:r>
                      <a:endParaRPr sz="1400">
                        <a:latin typeface="Calibri"/>
                        <a:cs typeface="Roboto"/>
                      </a:endParaRPr>
                    </a:p>
                    <a:p>
                      <a:pPr marL="229870" marR="33020" indent="-188594">
                        <a:lnSpc>
                          <a:spcPct val="102699"/>
                        </a:lnSpc>
                        <a:spcBef>
                          <a:spcPts val="825"/>
                        </a:spcBef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Работа</a:t>
                      </a:r>
                      <a:r>
                        <a:rPr sz="1400" spc="2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с</a:t>
                      </a:r>
                      <a:r>
                        <a:rPr sz="1400" spc="2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первичками</a:t>
                      </a:r>
                      <a:r>
                        <a:rPr sz="1400" spc="2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(информация,</a:t>
                      </a:r>
                      <a:r>
                        <a:rPr sz="1400" spc="2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2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мето-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дические,</a:t>
                      </a:r>
                      <a:r>
                        <a:rPr sz="1400" spc="6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юридические</a:t>
                      </a:r>
                      <a:r>
                        <a:rPr sz="1400" spc="6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и</a:t>
                      </a:r>
                      <a:r>
                        <a:rPr sz="1400" spc="6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прочие</a:t>
                      </a:r>
                      <a:r>
                        <a:rPr sz="1400" spc="6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сервисы)</a:t>
                      </a:r>
                      <a:endParaRPr sz="1400">
                        <a:latin typeface="Calibri"/>
                        <a:cs typeface="Roboto"/>
                      </a:endParaRPr>
                    </a:p>
                    <a:p>
                      <a:pPr marL="229870" marR="109855" indent="-188594">
                        <a:lnSpc>
                          <a:spcPct val="102699"/>
                        </a:lnSpc>
                        <a:spcBef>
                          <a:spcPts val="819"/>
                        </a:spcBef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Помощь</a:t>
                      </a:r>
                      <a:r>
                        <a:rPr sz="1400" spc="7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в</a:t>
                      </a:r>
                      <a:r>
                        <a:rPr sz="1400" spc="7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заключении</a:t>
                      </a:r>
                      <a:r>
                        <a:rPr sz="1400" spc="7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отраслевых</a:t>
                      </a:r>
                      <a:r>
                        <a:rPr sz="1400" spc="7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согла-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шений</a:t>
                      </a:r>
                      <a:r>
                        <a:rPr sz="1400" spc="5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в</a:t>
                      </a:r>
                      <a:r>
                        <a:rPr sz="1400" spc="5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регионах</a:t>
                      </a:r>
                      <a:endParaRPr sz="1400">
                        <a:latin typeface="Calibri"/>
                        <a:cs typeface="Roboto"/>
                      </a:endParaRPr>
                    </a:p>
                    <a:p>
                      <a:pPr marL="229870" indent="-188594">
                        <a:lnSpc>
                          <a:spcPct val="100000"/>
                        </a:lnSpc>
                        <a:spcBef>
                          <a:spcPts val="865"/>
                        </a:spcBef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Работа</a:t>
                      </a:r>
                      <a:r>
                        <a:rPr sz="1400" spc="4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с</a:t>
                      </a:r>
                      <a:r>
                        <a:rPr sz="1400" spc="4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региональными</a:t>
                      </a:r>
                      <a:r>
                        <a:rPr sz="1400" spc="5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кадрами</a:t>
                      </a:r>
                      <a:endParaRPr sz="1400">
                        <a:latin typeface="Calibri"/>
                        <a:cs typeface="Roboto"/>
                      </a:endParaRPr>
                    </a:p>
                    <a:p>
                      <a:pPr marL="229870" marR="56515" indent="-188594">
                        <a:lnSpc>
                          <a:spcPct val="102600"/>
                        </a:lnSpc>
                        <a:spcBef>
                          <a:spcPts val="825"/>
                        </a:spcBef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Объединение</a:t>
                      </a:r>
                      <a:r>
                        <a:rPr sz="1400" spc="6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профсоюзов</a:t>
                      </a:r>
                      <a:r>
                        <a:rPr sz="1400" spc="6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для</a:t>
                      </a:r>
                      <a:r>
                        <a:rPr sz="1400" spc="6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консолида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ции</a:t>
                      </a:r>
                      <a:r>
                        <a:rPr sz="1400" spc="5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ресурсов</a:t>
                      </a:r>
                      <a:endParaRPr sz="1400">
                        <a:latin typeface="Calibri"/>
                        <a:cs typeface="Roboto"/>
                      </a:endParaRPr>
                    </a:p>
                  </a:txBody>
                  <a:tcPr marL="0" marR="0" marT="0" marB="0">
                    <a:lnL w="12700" algn="ctr">
                      <a:solidFill>
                        <a:srgbClr val="231F20"/>
                      </a:solidFill>
                    </a:lnL>
                    <a:lnR w="12700" algn="ctr">
                      <a:solidFill>
                        <a:srgbClr val="231F20"/>
                      </a:solidFill>
                    </a:lnR>
                    <a:lnT w="12700" algn="ctr">
                      <a:solidFill>
                        <a:srgbClr val="231F20"/>
                      </a:solidFill>
                    </a:lnT>
                    <a:lnB w="12700" algn="ctr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0000"/>
                        </a:lnSpc>
                        <a:spcBef>
                          <a:spcPts val="1350"/>
                        </a:spcBef>
                        <a:buFont typeface="Arial"/>
                        <a:buChar char="•"/>
                        <a:defRPr/>
                      </a:pPr>
                      <a:endParaRPr sz="1400">
                        <a:latin typeface="Calibri"/>
                        <a:cs typeface="Times New Roman"/>
                      </a:endParaRPr>
                    </a:p>
                    <a:p>
                      <a:pPr marL="327025" marR="151765" indent="-285750">
                        <a:lnSpc>
                          <a:spcPct val="102600"/>
                        </a:lnSpc>
                        <a:spcBef>
                          <a:spcPts val="5"/>
                        </a:spcBef>
                        <a:buFont typeface="Arial"/>
                        <a:buChar char="•"/>
                        <a:defRPr/>
                      </a:pP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Система</a:t>
                      </a:r>
                      <a:r>
                        <a:rPr sz="1400" spc="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КР</a:t>
                      </a:r>
                      <a:r>
                        <a:rPr lang="en-US"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I</a:t>
                      </a:r>
                      <a:r>
                        <a:rPr sz="1400" spc="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для</a:t>
                      </a:r>
                      <a:r>
                        <a:rPr sz="1400" spc="1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руководителей</a:t>
                      </a:r>
                      <a:r>
                        <a:rPr sz="1400" spc="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3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профсоюз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ных</a:t>
                      </a:r>
                      <a:r>
                        <a:rPr sz="1400" spc="4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огран</a:t>
                      </a:r>
                      <a:r>
                        <a:rPr lang="ru-RU"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изац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ий</a:t>
                      </a:r>
                      <a:r>
                        <a:rPr sz="1400" spc="4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с</a:t>
                      </a:r>
                      <a:r>
                        <a:rPr sz="1400" spc="4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системой</a:t>
                      </a:r>
                      <a:r>
                        <a:rPr sz="1400" spc="4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поощрения</a:t>
                      </a:r>
                      <a:endParaRPr sz="1400">
                        <a:latin typeface="Calibri"/>
                        <a:cs typeface="Roboto"/>
                      </a:endParaRPr>
                    </a:p>
                    <a:p>
                      <a:pPr marL="327025" marR="100330" indent="-285750">
                        <a:lnSpc>
                          <a:spcPct val="102600"/>
                        </a:lnSpc>
                        <a:buFont typeface="Arial"/>
                        <a:buChar char="•"/>
                        <a:defRPr/>
                      </a:pP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Имиджевая</a:t>
                      </a:r>
                      <a:r>
                        <a:rPr sz="1400" spc="5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составляющая</a:t>
                      </a:r>
                      <a:r>
                        <a:rPr sz="1400" spc="5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endParaRPr lang="ru-RU" sz="1400" spc="55">
                        <a:solidFill>
                          <a:srgbClr val="231F20"/>
                        </a:solidFill>
                        <a:latin typeface="Calibri"/>
                        <a:cs typeface="Roboto"/>
                      </a:endParaRPr>
                    </a:p>
                    <a:p>
                      <a:pPr marL="327025" marR="100330" indent="-285750">
                        <a:lnSpc>
                          <a:spcPct val="102600"/>
                        </a:lnSpc>
                        <a:buFont typeface="Arial"/>
                        <a:buChar char="•"/>
                        <a:defRPr/>
                      </a:pPr>
                      <a:r>
                        <a:rPr lang="ru-RU" sz="1400" spc="-2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</a:t>
                      </a:r>
                      <a:r>
                        <a:rPr sz="1400" spc="-2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роф</a:t>
                      </a:r>
                      <a:r>
                        <a:rPr lang="ru-RU" sz="1400" spc="-2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lang="en-US" sz="1400" spc="-2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ID</a:t>
                      </a:r>
                      <a:r>
                        <a:rPr sz="1400" spc="-2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,</a:t>
                      </a:r>
                      <a:r>
                        <a:rPr sz="1400" spc="5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единая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система</a:t>
                      </a:r>
                      <a:r>
                        <a:rPr sz="1400" spc="4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сервисов</a:t>
                      </a:r>
                      <a:r>
                        <a:rPr sz="1400" spc="5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для</a:t>
                      </a:r>
                      <a:r>
                        <a:rPr sz="1400" spc="5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членов</a:t>
                      </a:r>
                      <a:r>
                        <a:rPr sz="1400" spc="5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профсоюза </a:t>
                      </a:r>
                      <a:endParaRPr lang="en-US" sz="1400" spc="-10">
                        <a:solidFill>
                          <a:srgbClr val="231F20"/>
                        </a:solidFill>
                        <a:latin typeface="Calibri"/>
                        <a:cs typeface="Roboto"/>
                      </a:endParaRPr>
                    </a:p>
                    <a:p>
                      <a:pPr marL="327025" marR="100330" indent="-285750">
                        <a:lnSpc>
                          <a:spcPct val="102600"/>
                        </a:lnSpc>
                        <a:buFont typeface="Arial"/>
                        <a:buChar char="•"/>
                        <a:defRPr/>
                      </a:pPr>
                      <a:r>
                        <a:rPr lang="ru-RU" sz="14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И</a:t>
                      </a:r>
                      <a:r>
                        <a:rPr sz="14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нформационная</a:t>
                      </a:r>
                      <a:r>
                        <a:rPr sz="1400" spc="-1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открытость</a:t>
                      </a:r>
                      <a:r>
                        <a:rPr sz="1400" spc="-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endParaRPr lang="ru-RU" sz="1400" spc="-5">
                        <a:solidFill>
                          <a:srgbClr val="231F20"/>
                        </a:solidFill>
                        <a:latin typeface="Calibri"/>
                        <a:cs typeface="Roboto"/>
                      </a:endParaRPr>
                    </a:p>
                    <a:p>
                      <a:pPr marL="327025" marR="100330" indent="-285750">
                        <a:lnSpc>
                          <a:spcPct val="102600"/>
                        </a:lnSpc>
                        <a:buFont typeface="Arial"/>
                        <a:buChar char="•"/>
                        <a:defRPr/>
                      </a:pPr>
                      <a:r>
                        <a:rPr lang="ru-RU" sz="14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З</a:t>
                      </a:r>
                      <a:r>
                        <a:rPr sz="14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аконотворче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ская</a:t>
                      </a:r>
                      <a:r>
                        <a:rPr sz="1400" spc="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деятельность</a:t>
                      </a:r>
                      <a:r>
                        <a:rPr lang="ru-RU" sz="14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endParaRPr sz="1400">
                        <a:latin typeface="Calibri"/>
                        <a:cs typeface="Roboto"/>
                      </a:endParaRPr>
                    </a:p>
                  </a:txBody>
                  <a:tcPr marL="0" marR="0" marT="0" marB="0">
                    <a:lnL w="12700" algn="ctr">
                      <a:solidFill>
                        <a:srgbClr val="231F20"/>
                      </a:solidFill>
                    </a:lnL>
                    <a:lnR w="12700" algn="ctr">
                      <a:solidFill>
                        <a:srgbClr val="231F20"/>
                      </a:solidFill>
                    </a:lnR>
                    <a:lnT w="12700" algn="ctr">
                      <a:solidFill>
                        <a:srgbClr val="231F20"/>
                      </a:solidFill>
                    </a:lnT>
                    <a:lnB w="12700" algn="ctr">
                      <a:solidFill>
                        <a:srgbClr val="231F20"/>
                      </a:solidFill>
                    </a:lnB>
                  </a:tcPr>
                </a:tc>
              </a:tr>
            </a:tbl>
          </a:graphicData>
        </a:graphic>
      </p:graphicFrame>
      <p:sp>
        <p:nvSpPr>
          <p:cNvPr id="3" name="object 3"/>
          <p:cNvSpPr txBox="1"/>
          <p:nvPr/>
        </p:nvSpPr>
        <p:spPr bwMode="auto">
          <a:xfrm>
            <a:off x="1230653" y="887795"/>
            <a:ext cx="14738985" cy="163852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spcBef>
                <a:spcPts val="135"/>
              </a:spcBef>
              <a:defRPr/>
            </a:pPr>
            <a:r>
              <a:rPr lang="ru-RU" sz="2600" b="1">
                <a:solidFill>
                  <a:srgbClr val="231F20"/>
                </a:solidFill>
                <a:latin typeface="Roboto"/>
                <a:cs typeface="Roboto"/>
              </a:rPr>
              <a:t>Площадка:</a:t>
            </a:r>
            <a:r>
              <a:rPr lang="ru-RU" sz="2600" b="1" cap="all">
                <a:solidFill>
                  <a:srgbClr val="231F20"/>
                </a:solidFill>
                <a:latin typeface="Roboto"/>
                <a:cs typeface="Roboto"/>
              </a:rPr>
              <a:t> «Сага о форсайтах»</a:t>
            </a:r>
            <a:endParaRPr/>
          </a:p>
          <a:p>
            <a:pPr marL="12700">
              <a:lnSpc>
                <a:spcPct val="100000"/>
              </a:lnSpc>
              <a:spcBef>
                <a:spcPts val="135"/>
              </a:spcBef>
              <a:defRPr/>
            </a:pPr>
            <a:r>
              <a:rPr lang="ru-RU" sz="2600" b="1">
                <a:solidFill>
                  <a:srgbClr val="231F20"/>
                </a:solidFill>
                <a:latin typeface="Roboto"/>
                <a:cs typeface="Roboto"/>
              </a:rPr>
              <a:t>Форсайт-сессия 3: </a:t>
            </a:r>
            <a:r>
              <a:rPr lang="ru-RU" sz="2600">
                <a:solidFill>
                  <a:srgbClr val="231F20"/>
                </a:solidFill>
                <a:latin typeface="Roboto"/>
                <a:cs typeface="Roboto"/>
              </a:rPr>
              <a:t>у</a:t>
            </a:r>
            <a:r>
              <a:rPr sz="2600">
                <a:solidFill>
                  <a:srgbClr val="231F20"/>
                </a:solidFill>
                <a:latin typeface="Roboto"/>
                <a:cs typeface="Roboto"/>
              </a:rPr>
              <a:t>ровень</a:t>
            </a:r>
            <a:r>
              <a:rPr sz="2600" b="1" spc="4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lang="ru-RU" sz="2600" b="1" spc="40">
                <a:solidFill>
                  <a:srgbClr val="231F20"/>
                </a:solidFill>
                <a:latin typeface="Roboto"/>
                <a:cs typeface="Roboto"/>
              </a:rPr>
              <a:t>«</a:t>
            </a:r>
            <a:r>
              <a:rPr sz="2600" spc="-20">
                <a:solidFill>
                  <a:srgbClr val="231F20"/>
                </a:solidFill>
                <a:latin typeface="Roboto"/>
                <a:cs typeface="Roboto"/>
              </a:rPr>
              <a:t>ТООП</a:t>
            </a:r>
            <a:r>
              <a:rPr lang="ru-RU" sz="2600" spc="-20">
                <a:solidFill>
                  <a:srgbClr val="231F20"/>
                </a:solidFill>
                <a:latin typeface="Roboto"/>
                <a:cs typeface="Roboto"/>
              </a:rPr>
              <a:t>»</a:t>
            </a:r>
            <a:endParaRPr sz="2600">
              <a:latin typeface="Roboto"/>
              <a:cs typeface="Roboto"/>
            </a:endParaRPr>
          </a:p>
          <a:p>
            <a:pPr marL="12700" marR="5080">
              <a:lnSpc>
                <a:spcPct val="101499"/>
              </a:lnSpc>
              <a:defRPr/>
            </a:pPr>
            <a:r>
              <a:rPr sz="2600" b="1">
                <a:solidFill>
                  <a:srgbClr val="231F20"/>
                </a:solidFill>
                <a:latin typeface="Roboto"/>
                <a:cs typeface="Roboto"/>
              </a:rPr>
              <a:t>Тема:</a:t>
            </a:r>
            <a:r>
              <a:rPr sz="2600" b="1" spc="1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2600">
                <a:solidFill>
                  <a:srgbClr val="231F20"/>
                </a:solidFill>
                <a:latin typeface="Roboto"/>
                <a:cs typeface="Roboto"/>
              </a:rPr>
              <a:t>«Мотивация.</a:t>
            </a:r>
            <a:r>
              <a:rPr sz="2600" spc="1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2600">
                <a:solidFill>
                  <a:srgbClr val="231F20"/>
                </a:solidFill>
                <a:latin typeface="Roboto"/>
                <a:cs typeface="Roboto"/>
              </a:rPr>
              <a:t>Региональное</a:t>
            </a:r>
            <a:r>
              <a:rPr sz="2600" spc="1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2600" spc="-10">
                <a:solidFill>
                  <a:srgbClr val="231F20"/>
                </a:solidFill>
                <a:latin typeface="Roboto"/>
                <a:cs typeface="Roboto"/>
              </a:rPr>
              <a:t>профобъединение:</a:t>
            </a:r>
            <a:r>
              <a:rPr sz="2600" spc="1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endParaRPr lang="en-US" sz="2600" spc="10">
              <a:solidFill>
                <a:srgbClr val="231F20"/>
              </a:solidFill>
              <a:latin typeface="Roboto"/>
              <a:cs typeface="Roboto"/>
            </a:endParaRPr>
          </a:p>
          <a:p>
            <a:pPr marL="12700" marR="5080">
              <a:lnSpc>
                <a:spcPct val="101499"/>
              </a:lnSpc>
              <a:defRPr/>
            </a:pPr>
            <a:r>
              <a:rPr sz="2600">
                <a:solidFill>
                  <a:srgbClr val="231F20"/>
                </a:solidFill>
                <a:latin typeface="Roboto"/>
                <a:cs typeface="Roboto"/>
              </a:rPr>
              <a:t>что</a:t>
            </a:r>
            <a:r>
              <a:rPr sz="2600" spc="1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2600" spc="-85">
                <a:solidFill>
                  <a:srgbClr val="231F20"/>
                </a:solidFill>
                <a:latin typeface="Roboto"/>
                <a:cs typeface="Roboto"/>
              </a:rPr>
              <a:t>эффективно</a:t>
            </a:r>
            <a:r>
              <a:rPr sz="2600" spc="1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2600">
                <a:solidFill>
                  <a:srgbClr val="231F20"/>
                </a:solidFill>
                <a:latin typeface="Roboto"/>
                <a:cs typeface="Roboto"/>
              </a:rPr>
              <a:t>работает/не</a:t>
            </a:r>
            <a:r>
              <a:rPr sz="2600" spc="1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2600" spc="-10">
                <a:solidFill>
                  <a:srgbClr val="231F20"/>
                </a:solidFill>
                <a:latin typeface="Roboto"/>
                <a:cs typeface="Roboto"/>
              </a:rPr>
              <a:t>работает? </a:t>
            </a:r>
            <a:r>
              <a:rPr sz="2600">
                <a:solidFill>
                  <a:srgbClr val="231F20"/>
                </a:solidFill>
                <a:latin typeface="Roboto"/>
                <a:cs typeface="Roboto"/>
              </a:rPr>
              <a:t>Что нужно</a:t>
            </a:r>
            <a:r>
              <a:rPr sz="2600" spc="5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2600">
                <a:solidFill>
                  <a:srgbClr val="231F20"/>
                </a:solidFill>
                <a:latin typeface="Roboto"/>
                <a:cs typeface="Roboto"/>
              </a:rPr>
              <a:t>от </a:t>
            </a:r>
            <a:r>
              <a:rPr sz="2600" spc="-10">
                <a:solidFill>
                  <a:srgbClr val="231F20"/>
                </a:solidFill>
                <a:latin typeface="Roboto"/>
                <a:cs typeface="Roboto"/>
              </a:rPr>
              <a:t>вышестоящих?»</a:t>
            </a:r>
            <a:endParaRPr sz="2600">
              <a:latin typeface="Roboto"/>
              <a:cs typeface="Roboto"/>
            </a:endParaRPr>
          </a:p>
        </p:txBody>
      </p:sp>
      <p:grpSp>
        <p:nvGrpSpPr>
          <p:cNvPr id="12" name="Группа 11"/>
          <p:cNvGrpSpPr/>
          <p:nvPr/>
        </p:nvGrpSpPr>
        <p:grpSpPr bwMode="auto">
          <a:xfrm>
            <a:off x="15767050" y="396642"/>
            <a:ext cx="2639092" cy="2232787"/>
            <a:chOff x="17100143" y="1629685"/>
            <a:chExt cx="1663342" cy="1407260"/>
          </a:xfrm>
        </p:grpSpPr>
        <p:pic>
          <p:nvPicPr>
            <p:cNvPr id="13" name="object 69"/>
            <p:cNvPicPr/>
            <p:nvPr/>
          </p:nvPicPr>
          <p:blipFill>
            <a:blip r:embed="rId2"/>
            <a:stretch/>
          </p:blipFill>
          <p:spPr bwMode="auto">
            <a:xfrm>
              <a:off x="17106558" y="1629685"/>
              <a:ext cx="1627028" cy="233249"/>
            </a:xfrm>
            <a:prstGeom prst="rect">
              <a:avLst/>
            </a:prstGeom>
          </p:spPr>
        </p:pic>
        <p:pic>
          <p:nvPicPr>
            <p:cNvPr id="14" name="object 70"/>
            <p:cNvPicPr/>
            <p:nvPr/>
          </p:nvPicPr>
          <p:blipFill>
            <a:blip r:embed="rId3"/>
            <a:stretch/>
          </p:blipFill>
          <p:spPr bwMode="auto">
            <a:xfrm>
              <a:off x="17100143" y="2400492"/>
              <a:ext cx="1663342" cy="636453"/>
            </a:xfrm>
            <a:prstGeom prst="rect">
              <a:avLst/>
            </a:prstGeom>
          </p:spPr>
        </p:pic>
        <p:sp>
          <p:nvSpPr>
            <p:cNvPr id="15" name="object 71"/>
            <p:cNvSpPr/>
            <p:nvPr/>
          </p:nvSpPr>
          <p:spPr bwMode="auto">
            <a:xfrm>
              <a:off x="17106565" y="1921696"/>
              <a:ext cx="1627505" cy="417195"/>
            </a:xfrm>
            <a:custGeom>
              <a:avLst/>
              <a:gdLst/>
              <a:ahLst/>
              <a:cxnLst/>
              <a:rect l="l" t="t" r="r" b="b"/>
              <a:pathLst>
                <a:path w="1627505" h="417194" extrusionOk="0">
                  <a:moveTo>
                    <a:pt x="1397590" y="0"/>
                  </a:moveTo>
                  <a:lnTo>
                    <a:pt x="1364932" y="0"/>
                  </a:lnTo>
                  <a:lnTo>
                    <a:pt x="1364932" y="417023"/>
                  </a:lnTo>
                  <a:lnTo>
                    <a:pt x="1397590" y="417023"/>
                  </a:lnTo>
                  <a:lnTo>
                    <a:pt x="1397590" y="221689"/>
                  </a:lnTo>
                  <a:lnTo>
                    <a:pt x="1485712" y="221689"/>
                  </a:lnTo>
                  <a:lnTo>
                    <a:pt x="1473494" y="204800"/>
                  </a:lnTo>
                  <a:lnTo>
                    <a:pt x="1483095" y="191041"/>
                  </a:lnTo>
                  <a:lnTo>
                    <a:pt x="1397590" y="191041"/>
                  </a:lnTo>
                  <a:lnTo>
                    <a:pt x="1397590" y="0"/>
                  </a:lnTo>
                  <a:close/>
                </a:path>
                <a:path w="1627505" h="417194" extrusionOk="0">
                  <a:moveTo>
                    <a:pt x="1485712" y="221689"/>
                  </a:moveTo>
                  <a:lnTo>
                    <a:pt x="1444270" y="221689"/>
                  </a:lnTo>
                  <a:lnTo>
                    <a:pt x="1586339" y="417023"/>
                  </a:lnTo>
                  <a:lnTo>
                    <a:pt x="1627018" y="417023"/>
                  </a:lnTo>
                  <a:lnTo>
                    <a:pt x="1485712" y="221689"/>
                  </a:lnTo>
                  <a:close/>
                </a:path>
                <a:path w="1627505" h="417194" extrusionOk="0">
                  <a:moveTo>
                    <a:pt x="1616411" y="0"/>
                  </a:moveTo>
                  <a:lnTo>
                    <a:pt x="1575166" y="0"/>
                  </a:lnTo>
                  <a:lnTo>
                    <a:pt x="1442280" y="191041"/>
                  </a:lnTo>
                  <a:lnTo>
                    <a:pt x="1483095" y="191041"/>
                  </a:lnTo>
                  <a:lnTo>
                    <a:pt x="1616411" y="0"/>
                  </a:lnTo>
                  <a:close/>
                </a:path>
                <a:path w="1627505" h="417194" extrusionOk="0">
                  <a:moveTo>
                    <a:pt x="1318650" y="0"/>
                  </a:moveTo>
                  <a:lnTo>
                    <a:pt x="1101254" y="0"/>
                  </a:lnTo>
                  <a:lnTo>
                    <a:pt x="1101254" y="417023"/>
                  </a:lnTo>
                  <a:lnTo>
                    <a:pt x="1320085" y="417023"/>
                  </a:lnTo>
                  <a:lnTo>
                    <a:pt x="1320085" y="386668"/>
                  </a:lnTo>
                  <a:lnTo>
                    <a:pt x="1133923" y="386668"/>
                  </a:lnTo>
                  <a:lnTo>
                    <a:pt x="1133923" y="217396"/>
                  </a:lnTo>
                  <a:lnTo>
                    <a:pt x="1295740" y="217396"/>
                  </a:lnTo>
                  <a:lnTo>
                    <a:pt x="1295740" y="187041"/>
                  </a:lnTo>
                  <a:lnTo>
                    <a:pt x="1133923" y="187041"/>
                  </a:lnTo>
                  <a:lnTo>
                    <a:pt x="1133923" y="30930"/>
                  </a:lnTo>
                  <a:lnTo>
                    <a:pt x="1318650" y="30930"/>
                  </a:lnTo>
                  <a:lnTo>
                    <a:pt x="1318650" y="0"/>
                  </a:lnTo>
                  <a:close/>
                </a:path>
                <a:path w="1627505" h="417194" extrusionOk="0">
                  <a:moveTo>
                    <a:pt x="922087" y="0"/>
                  </a:moveTo>
                  <a:lnTo>
                    <a:pt x="816404" y="0"/>
                  </a:lnTo>
                  <a:lnTo>
                    <a:pt x="816404" y="417023"/>
                  </a:lnTo>
                  <a:lnTo>
                    <a:pt x="934118" y="417023"/>
                  </a:lnTo>
                  <a:lnTo>
                    <a:pt x="959910" y="415052"/>
                  </a:lnTo>
                  <a:lnTo>
                    <a:pt x="982586" y="409140"/>
                  </a:lnTo>
                  <a:lnTo>
                    <a:pt x="1002150" y="399288"/>
                  </a:lnTo>
                  <a:lnTo>
                    <a:pt x="1017208" y="386668"/>
                  </a:lnTo>
                  <a:lnTo>
                    <a:pt x="849052" y="386668"/>
                  </a:lnTo>
                  <a:lnTo>
                    <a:pt x="849052" y="216516"/>
                  </a:lnTo>
                  <a:lnTo>
                    <a:pt x="1013197" y="216516"/>
                  </a:lnTo>
                  <a:lnTo>
                    <a:pt x="1007966" y="211946"/>
                  </a:lnTo>
                  <a:lnTo>
                    <a:pt x="994964" y="204341"/>
                  </a:lnTo>
                  <a:lnTo>
                    <a:pt x="980514" y="199229"/>
                  </a:lnTo>
                  <a:lnTo>
                    <a:pt x="992975" y="193112"/>
                  </a:lnTo>
                  <a:lnTo>
                    <a:pt x="1002014" y="186748"/>
                  </a:lnTo>
                  <a:lnTo>
                    <a:pt x="849052" y="186748"/>
                  </a:lnTo>
                  <a:lnTo>
                    <a:pt x="849052" y="30930"/>
                  </a:lnTo>
                  <a:lnTo>
                    <a:pt x="1010313" y="30930"/>
                  </a:lnTo>
                  <a:lnTo>
                    <a:pt x="1007592" y="27622"/>
                  </a:lnTo>
                  <a:lnTo>
                    <a:pt x="991344" y="15536"/>
                  </a:lnTo>
                  <a:lnTo>
                    <a:pt x="971675" y="6904"/>
                  </a:lnTo>
                  <a:lnTo>
                    <a:pt x="948589" y="1725"/>
                  </a:lnTo>
                  <a:lnTo>
                    <a:pt x="922087" y="0"/>
                  </a:lnTo>
                  <a:close/>
                </a:path>
                <a:path w="1627505" h="417194" extrusionOk="0">
                  <a:moveTo>
                    <a:pt x="1013197" y="216516"/>
                  </a:moveTo>
                  <a:lnTo>
                    <a:pt x="940411" y="216516"/>
                  </a:lnTo>
                  <a:lnTo>
                    <a:pt x="957201" y="218301"/>
                  </a:lnTo>
                  <a:lnTo>
                    <a:pt x="972033" y="222772"/>
                  </a:lnTo>
                  <a:lnTo>
                    <a:pt x="1004540" y="251922"/>
                  </a:lnTo>
                  <a:lnTo>
                    <a:pt x="1015706" y="299540"/>
                  </a:lnTo>
                  <a:lnTo>
                    <a:pt x="1015738" y="300001"/>
                  </a:lnTo>
                  <a:lnTo>
                    <a:pt x="1014397" y="319275"/>
                  </a:lnTo>
                  <a:lnTo>
                    <a:pt x="994262" y="363706"/>
                  </a:lnTo>
                  <a:lnTo>
                    <a:pt x="953172" y="385233"/>
                  </a:lnTo>
                  <a:lnTo>
                    <a:pt x="935542" y="386668"/>
                  </a:lnTo>
                  <a:lnTo>
                    <a:pt x="1017208" y="386668"/>
                  </a:lnTo>
                  <a:lnTo>
                    <a:pt x="1040951" y="348251"/>
                  </a:lnTo>
                  <a:lnTo>
                    <a:pt x="1048364" y="300001"/>
                  </a:lnTo>
                  <a:lnTo>
                    <a:pt x="1048397" y="299540"/>
                  </a:lnTo>
                  <a:lnTo>
                    <a:pt x="1037835" y="249051"/>
                  </a:lnTo>
                  <a:lnTo>
                    <a:pt x="1019520" y="222041"/>
                  </a:lnTo>
                  <a:lnTo>
                    <a:pt x="1013197" y="216516"/>
                  </a:lnTo>
                  <a:close/>
                </a:path>
                <a:path w="1627505" h="417194" extrusionOk="0">
                  <a:moveTo>
                    <a:pt x="1010313" y="30930"/>
                  </a:moveTo>
                  <a:lnTo>
                    <a:pt x="922087" y="30930"/>
                  </a:lnTo>
                  <a:lnTo>
                    <a:pt x="941271" y="32106"/>
                  </a:lnTo>
                  <a:lnTo>
                    <a:pt x="957860" y="35627"/>
                  </a:lnTo>
                  <a:lnTo>
                    <a:pt x="992067" y="60390"/>
                  </a:lnTo>
                  <a:lnTo>
                    <a:pt x="1003424" y="108268"/>
                  </a:lnTo>
                  <a:lnTo>
                    <a:pt x="1002135" y="126552"/>
                  </a:lnTo>
                  <a:lnTo>
                    <a:pt x="982807" y="166968"/>
                  </a:lnTo>
                  <a:lnTo>
                    <a:pt x="942522" y="185513"/>
                  </a:lnTo>
                  <a:lnTo>
                    <a:pt x="924945" y="186748"/>
                  </a:lnTo>
                  <a:lnTo>
                    <a:pt x="1002014" y="186748"/>
                  </a:lnTo>
                  <a:lnTo>
                    <a:pt x="1028269" y="152489"/>
                  </a:lnTo>
                  <a:lnTo>
                    <a:pt x="1036649" y="109054"/>
                  </a:lnTo>
                  <a:lnTo>
                    <a:pt x="1034831" y="83790"/>
                  </a:lnTo>
                  <a:lnTo>
                    <a:pt x="1029380" y="61796"/>
                  </a:lnTo>
                  <a:lnTo>
                    <a:pt x="1020300" y="43072"/>
                  </a:lnTo>
                  <a:lnTo>
                    <a:pt x="1010313" y="30930"/>
                  </a:lnTo>
                  <a:close/>
                </a:path>
                <a:path w="1627505" h="417194" extrusionOk="0">
                  <a:moveTo>
                    <a:pt x="638776" y="0"/>
                  </a:moveTo>
                  <a:lnTo>
                    <a:pt x="606117" y="0"/>
                  </a:lnTo>
                  <a:lnTo>
                    <a:pt x="606117" y="417023"/>
                  </a:lnTo>
                  <a:lnTo>
                    <a:pt x="638776" y="417023"/>
                  </a:lnTo>
                  <a:lnTo>
                    <a:pt x="638776" y="0"/>
                  </a:lnTo>
                  <a:close/>
                </a:path>
                <a:path w="1627505" h="417194" extrusionOk="0">
                  <a:moveTo>
                    <a:pt x="327246" y="0"/>
                  </a:moveTo>
                  <a:lnTo>
                    <a:pt x="288305" y="0"/>
                  </a:lnTo>
                  <a:lnTo>
                    <a:pt x="403725" y="205648"/>
                  </a:lnTo>
                  <a:lnTo>
                    <a:pt x="284860" y="417023"/>
                  </a:lnTo>
                  <a:lnTo>
                    <a:pt x="323822" y="417023"/>
                  </a:lnTo>
                  <a:lnTo>
                    <a:pt x="423212" y="235731"/>
                  </a:lnTo>
                  <a:lnTo>
                    <a:pt x="460097" y="235731"/>
                  </a:lnTo>
                  <a:lnTo>
                    <a:pt x="443263" y="205648"/>
                  </a:lnTo>
                  <a:lnTo>
                    <a:pt x="459901" y="175858"/>
                  </a:lnTo>
                  <a:lnTo>
                    <a:pt x="423212" y="175858"/>
                  </a:lnTo>
                  <a:lnTo>
                    <a:pt x="327246" y="0"/>
                  </a:lnTo>
                  <a:close/>
                </a:path>
                <a:path w="1627505" h="417194" extrusionOk="0">
                  <a:moveTo>
                    <a:pt x="460097" y="235731"/>
                  </a:moveTo>
                  <a:lnTo>
                    <a:pt x="423212" y="235731"/>
                  </a:lnTo>
                  <a:lnTo>
                    <a:pt x="522298" y="417023"/>
                  </a:lnTo>
                  <a:lnTo>
                    <a:pt x="561543" y="417023"/>
                  </a:lnTo>
                  <a:lnTo>
                    <a:pt x="460097" y="235731"/>
                  </a:lnTo>
                  <a:close/>
                </a:path>
                <a:path w="1627505" h="417194" extrusionOk="0">
                  <a:moveTo>
                    <a:pt x="558119" y="0"/>
                  </a:moveTo>
                  <a:lnTo>
                    <a:pt x="519146" y="0"/>
                  </a:lnTo>
                  <a:lnTo>
                    <a:pt x="423212" y="175858"/>
                  </a:lnTo>
                  <a:lnTo>
                    <a:pt x="459901" y="175858"/>
                  </a:lnTo>
                  <a:lnTo>
                    <a:pt x="558119" y="0"/>
                  </a:lnTo>
                  <a:close/>
                </a:path>
                <a:path w="1627505" h="417194" extrusionOk="0">
                  <a:moveTo>
                    <a:pt x="42386" y="0"/>
                  </a:moveTo>
                  <a:lnTo>
                    <a:pt x="3444" y="0"/>
                  </a:lnTo>
                  <a:lnTo>
                    <a:pt x="118855" y="205648"/>
                  </a:lnTo>
                  <a:lnTo>
                    <a:pt x="0" y="417023"/>
                  </a:lnTo>
                  <a:lnTo>
                    <a:pt x="38972" y="417023"/>
                  </a:lnTo>
                  <a:lnTo>
                    <a:pt x="138330" y="235731"/>
                  </a:lnTo>
                  <a:lnTo>
                    <a:pt x="175211" y="235731"/>
                  </a:lnTo>
                  <a:lnTo>
                    <a:pt x="158372" y="205648"/>
                  </a:lnTo>
                  <a:lnTo>
                    <a:pt x="175011" y="175858"/>
                  </a:lnTo>
                  <a:lnTo>
                    <a:pt x="138330" y="175858"/>
                  </a:lnTo>
                  <a:lnTo>
                    <a:pt x="42386" y="0"/>
                  </a:lnTo>
                  <a:close/>
                </a:path>
                <a:path w="1627505" h="417194" extrusionOk="0">
                  <a:moveTo>
                    <a:pt x="175211" y="235731"/>
                  </a:moveTo>
                  <a:lnTo>
                    <a:pt x="138330" y="235731"/>
                  </a:lnTo>
                  <a:lnTo>
                    <a:pt x="237437" y="417023"/>
                  </a:lnTo>
                  <a:lnTo>
                    <a:pt x="276693" y="417023"/>
                  </a:lnTo>
                  <a:lnTo>
                    <a:pt x="175211" y="235731"/>
                  </a:lnTo>
                  <a:close/>
                </a:path>
                <a:path w="1627505" h="417194" extrusionOk="0">
                  <a:moveTo>
                    <a:pt x="273237" y="0"/>
                  </a:moveTo>
                  <a:lnTo>
                    <a:pt x="234296" y="0"/>
                  </a:lnTo>
                  <a:lnTo>
                    <a:pt x="138330" y="175858"/>
                  </a:lnTo>
                  <a:lnTo>
                    <a:pt x="175011" y="175858"/>
                  </a:lnTo>
                  <a:lnTo>
                    <a:pt x="273237" y="0"/>
                  </a:lnTo>
                  <a:close/>
                </a:path>
              </a:pathLst>
            </a:custGeom>
            <a:solidFill>
              <a:srgbClr val="A81E22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m="http://schemas.openxmlformats.org/officeDocument/2006/math" xmlns:w="http://schemas.openxmlformats.org/wordprocessingml/2006/main"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6216219"/>
              </p:ext>
            </p:extLst>
          </p:nvPr>
        </p:nvGraphicFramePr>
        <p:xfrm>
          <a:off x="1243354" y="2785255"/>
          <a:ext cx="17246599" cy="67951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449320"/>
                <a:gridCol w="3449320"/>
                <a:gridCol w="3449320"/>
                <a:gridCol w="3449320"/>
                <a:gridCol w="3449319"/>
              </a:tblGrid>
              <a:tr h="14605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defRPr/>
                      </a:pPr>
                      <a:endParaRPr sz="1700" b="1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74"/>
                        </a:spcBef>
                        <a:defRPr/>
                      </a:pPr>
                      <a:endParaRPr sz="1700" b="1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  <a:defRPr/>
                      </a:pPr>
                      <a:r>
                        <a:rPr sz="1700" b="1" spc="-10" dirty="0" err="1">
                          <a:solidFill>
                            <a:srgbClr val="231F20"/>
                          </a:solidFill>
                          <a:latin typeface="Roboto Lt"/>
                          <a:cs typeface="Roboto Lt"/>
                        </a:rPr>
                        <a:t>Профком</a:t>
                      </a:r>
                      <a:endParaRPr sz="1700" b="1" dirty="0">
                        <a:latin typeface="Roboto Lt"/>
                        <a:cs typeface="Roboto Lt"/>
                      </a:endParaRPr>
                    </a:p>
                  </a:txBody>
                  <a:tcPr marL="0" marR="0" marT="0" marB="0">
                    <a:lnL w="12700" algn="ctr">
                      <a:solidFill>
                        <a:srgbClr val="231F20"/>
                      </a:solidFill>
                    </a:lnL>
                    <a:lnR w="12700" algn="ctr">
                      <a:solidFill>
                        <a:srgbClr val="231F20"/>
                      </a:solidFill>
                    </a:lnR>
                    <a:lnT w="12700" algn="ctr">
                      <a:solidFill>
                        <a:srgbClr val="231F20"/>
                      </a:solidFill>
                    </a:lnT>
                    <a:lnB w="12700" algn="ctr">
                      <a:solidFill>
                        <a:srgbClr val="231F20"/>
                      </a:solidFill>
                    </a:lnB>
                    <a:solidFill>
                      <a:srgbClr val="FDFBE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defRPr/>
                      </a:pPr>
                      <a:endParaRPr sz="1700" b="1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74"/>
                        </a:spcBef>
                        <a:defRPr/>
                      </a:pPr>
                      <a:endParaRPr sz="1700" b="1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  <a:defRPr/>
                      </a:pPr>
                      <a:r>
                        <a:rPr sz="1700" b="1" spc="-10">
                          <a:solidFill>
                            <a:srgbClr val="231F20"/>
                          </a:solidFill>
                          <a:latin typeface="Roboto Lt"/>
                          <a:cs typeface="Roboto Lt"/>
                        </a:rPr>
                        <a:t>Терком</a:t>
                      </a:r>
                      <a:endParaRPr sz="1700" b="1">
                        <a:latin typeface="Roboto Lt"/>
                        <a:cs typeface="Roboto Lt"/>
                      </a:endParaRPr>
                    </a:p>
                  </a:txBody>
                  <a:tcPr marL="0" marR="0" marT="0" marB="0">
                    <a:lnL w="12700" algn="ctr">
                      <a:solidFill>
                        <a:srgbClr val="231F20"/>
                      </a:solidFill>
                    </a:lnL>
                    <a:lnR w="12700" algn="ctr">
                      <a:solidFill>
                        <a:srgbClr val="231F20"/>
                      </a:solidFill>
                    </a:lnR>
                    <a:lnT w="12700" algn="ctr">
                      <a:solidFill>
                        <a:srgbClr val="231F20"/>
                      </a:solidFill>
                    </a:lnT>
                    <a:lnB w="12700" algn="ctr">
                      <a:solidFill>
                        <a:srgbClr val="231F20"/>
                      </a:solidFill>
                    </a:lnB>
                    <a:solidFill>
                      <a:srgbClr val="FDFBE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defRPr/>
                      </a:pPr>
                      <a:endParaRPr sz="1700" b="1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74"/>
                        </a:spcBef>
                        <a:defRPr/>
                      </a:pPr>
                      <a:endParaRPr sz="1700" b="1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  <a:defRPr/>
                      </a:pPr>
                      <a:r>
                        <a:rPr sz="1700" b="1" spc="-20">
                          <a:solidFill>
                            <a:srgbClr val="231F20"/>
                          </a:solidFill>
                          <a:latin typeface="Roboto Lt"/>
                          <a:cs typeface="Roboto Lt"/>
                        </a:rPr>
                        <a:t>ТООП</a:t>
                      </a:r>
                      <a:endParaRPr sz="1700" b="1">
                        <a:latin typeface="Roboto Lt"/>
                        <a:cs typeface="Roboto Lt"/>
                      </a:endParaRPr>
                    </a:p>
                  </a:txBody>
                  <a:tcPr marL="0" marR="0" marT="0" marB="0">
                    <a:lnL w="12700" algn="ctr">
                      <a:solidFill>
                        <a:srgbClr val="231F20"/>
                      </a:solidFill>
                    </a:lnL>
                    <a:lnR w="12700" algn="ctr">
                      <a:solidFill>
                        <a:srgbClr val="231F20"/>
                      </a:solidFill>
                    </a:lnR>
                    <a:lnT w="12700" algn="ctr">
                      <a:solidFill>
                        <a:srgbClr val="231F20"/>
                      </a:solidFill>
                    </a:lnT>
                    <a:lnB w="12700" algn="ctr">
                      <a:solidFill>
                        <a:srgbClr val="231F20"/>
                      </a:solidFill>
                    </a:lnB>
                    <a:solidFill>
                      <a:srgbClr val="FDFBE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defRPr/>
                      </a:pPr>
                      <a:endParaRPr sz="1700" b="1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74"/>
                        </a:spcBef>
                        <a:defRPr/>
                      </a:pPr>
                      <a:endParaRPr sz="1700" b="1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  <a:defRPr/>
                      </a:pPr>
                      <a:r>
                        <a:rPr sz="1700" b="1" spc="-25">
                          <a:solidFill>
                            <a:srgbClr val="231F20"/>
                          </a:solidFill>
                          <a:latin typeface="Roboto Lt"/>
                          <a:cs typeface="Roboto Lt"/>
                        </a:rPr>
                        <a:t>ЦК</a:t>
                      </a:r>
                      <a:endParaRPr sz="1700" b="1">
                        <a:latin typeface="Roboto Lt"/>
                        <a:cs typeface="Roboto Lt"/>
                      </a:endParaRPr>
                    </a:p>
                  </a:txBody>
                  <a:tcPr marL="0" marR="0" marT="0" marB="0">
                    <a:lnL w="12700" algn="ctr">
                      <a:solidFill>
                        <a:srgbClr val="231F20"/>
                      </a:solidFill>
                    </a:lnL>
                    <a:lnR w="12700" algn="ctr">
                      <a:solidFill>
                        <a:srgbClr val="231F20"/>
                      </a:solidFill>
                    </a:lnR>
                    <a:lnT w="12700" algn="ctr">
                      <a:solidFill>
                        <a:srgbClr val="231F20"/>
                      </a:solidFill>
                    </a:lnT>
                    <a:lnB w="12700" algn="ctr">
                      <a:solidFill>
                        <a:srgbClr val="231F20"/>
                      </a:solidFill>
                    </a:lnB>
                    <a:solidFill>
                      <a:srgbClr val="FDFBE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defRPr/>
                      </a:pPr>
                      <a:endParaRPr sz="1700" b="1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74"/>
                        </a:spcBef>
                        <a:defRPr/>
                      </a:pPr>
                      <a:endParaRPr sz="1700" b="1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  <a:defRPr/>
                      </a:pPr>
                      <a:r>
                        <a:rPr sz="1700" b="1" spc="-20" dirty="0">
                          <a:solidFill>
                            <a:srgbClr val="231F20"/>
                          </a:solidFill>
                          <a:latin typeface="Roboto Lt"/>
                          <a:cs typeface="Roboto Lt"/>
                        </a:rPr>
                        <a:t>ФНПР</a:t>
                      </a:r>
                      <a:endParaRPr sz="1700" b="1" dirty="0">
                        <a:latin typeface="Roboto Lt"/>
                        <a:cs typeface="Roboto Lt"/>
                      </a:endParaRPr>
                    </a:p>
                  </a:txBody>
                  <a:tcPr marL="0" marR="0" marT="0" marB="0">
                    <a:lnL w="12700" algn="ctr">
                      <a:solidFill>
                        <a:srgbClr val="231F20"/>
                      </a:solidFill>
                    </a:lnL>
                    <a:lnR w="12700" algn="ctr">
                      <a:solidFill>
                        <a:srgbClr val="231F20"/>
                      </a:solidFill>
                    </a:lnR>
                    <a:lnT w="12700" algn="ctr">
                      <a:solidFill>
                        <a:srgbClr val="231F20"/>
                      </a:solidFill>
                    </a:lnT>
                    <a:lnB w="12700" algn="ctr">
                      <a:solidFill>
                        <a:srgbClr val="231F20"/>
                      </a:solidFill>
                    </a:lnB>
                    <a:solidFill>
                      <a:srgbClr val="FDFBE2"/>
                    </a:solidFill>
                  </a:tcPr>
                </a:tc>
              </a:tr>
              <a:tr h="5334635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114"/>
                        </a:spcBef>
                        <a:defRPr/>
                      </a:pPr>
                      <a:endParaRPr sz="1400" dirty="0">
                        <a:latin typeface="Calibri"/>
                        <a:cs typeface="Times New Roman"/>
                      </a:endParaRPr>
                    </a:p>
                    <a:p>
                      <a:pPr marL="229870" marR="194310" indent="-188594" algn="l">
                        <a:lnSpc>
                          <a:spcPct val="102600"/>
                        </a:lnSpc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sz="1400" dirty="0" err="1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Содержательный</a:t>
                      </a:r>
                      <a:r>
                        <a:rPr sz="1400" spc="50" dirty="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dirty="0" err="1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колдоговор</a:t>
                      </a:r>
                      <a:r>
                        <a:rPr sz="1400" spc="50" dirty="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dirty="0" err="1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на</a:t>
                      </a:r>
                      <a:r>
                        <a:rPr sz="1400" spc="50" dirty="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dirty="0" err="1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базе</a:t>
                      </a:r>
                      <a:r>
                        <a:rPr sz="1400" spc="50" dirty="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45" dirty="0" err="1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от</a:t>
                      </a:r>
                      <a:r>
                        <a:rPr lang="ru-RU" sz="1400" spc="-45" dirty="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р</a:t>
                      </a:r>
                      <a:r>
                        <a:rPr sz="1400" dirty="0" err="1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аслевого</a:t>
                      </a:r>
                      <a:r>
                        <a:rPr sz="1400" spc="120" dirty="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10" dirty="0" err="1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соглашения</a:t>
                      </a:r>
                      <a:endParaRPr sz="1400" dirty="0">
                        <a:latin typeface="Calibri"/>
                        <a:cs typeface="Roboto"/>
                      </a:endParaRPr>
                    </a:p>
                    <a:p>
                      <a:pPr marL="229870" indent="-188594" algn="l">
                        <a:lnSpc>
                          <a:spcPct val="100000"/>
                        </a:lnSpc>
                        <a:spcBef>
                          <a:spcPts val="865"/>
                        </a:spcBef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sz="1400" dirty="0" err="1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Исследование</a:t>
                      </a:r>
                      <a:r>
                        <a:rPr sz="1400" spc="110" dirty="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dirty="0" err="1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интересов</a:t>
                      </a:r>
                      <a:r>
                        <a:rPr sz="1400" spc="114" dirty="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10" dirty="0" err="1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работников</a:t>
                      </a:r>
                      <a:endParaRPr sz="1400" dirty="0">
                        <a:latin typeface="Calibri"/>
                        <a:cs typeface="Roboto"/>
                      </a:endParaRPr>
                    </a:p>
                    <a:p>
                      <a:pPr marL="229870" marR="291465" indent="-188594" algn="l">
                        <a:lnSpc>
                          <a:spcPct val="102600"/>
                        </a:lnSpc>
                        <a:spcBef>
                          <a:spcPts val="825"/>
                        </a:spcBef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sz="1400" spc="-30" dirty="0" err="1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Эффективная</a:t>
                      </a:r>
                      <a:r>
                        <a:rPr sz="1400" spc="30" dirty="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dirty="0" err="1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коммуникация</a:t>
                      </a:r>
                      <a:r>
                        <a:rPr sz="1400" spc="30" dirty="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dirty="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с</a:t>
                      </a:r>
                      <a:r>
                        <a:rPr sz="1400" spc="35" dirty="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20" dirty="0" err="1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админи</a:t>
                      </a:r>
                      <a:r>
                        <a:rPr sz="1400" dirty="0" err="1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страцией</a:t>
                      </a:r>
                      <a:r>
                        <a:rPr sz="1400" spc="20" dirty="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10" dirty="0" err="1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предприятий</a:t>
                      </a:r>
                      <a:endParaRPr sz="1400" dirty="0">
                        <a:latin typeface="Calibri"/>
                        <a:cs typeface="Roboto"/>
                      </a:endParaRPr>
                    </a:p>
                  </a:txBody>
                  <a:tcPr marL="0" marR="0" marT="0" marB="0">
                    <a:lnL w="12700" algn="ctr">
                      <a:solidFill>
                        <a:srgbClr val="231F20"/>
                      </a:solidFill>
                    </a:lnL>
                    <a:lnR w="12700" algn="ctr">
                      <a:solidFill>
                        <a:srgbClr val="231F20"/>
                      </a:solidFill>
                    </a:lnR>
                    <a:lnT w="12700" algn="ctr">
                      <a:solidFill>
                        <a:srgbClr val="231F20"/>
                      </a:solidFill>
                    </a:lnT>
                    <a:lnB w="12700" algn="ctr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944"/>
                        </a:spcBef>
                        <a:defRPr/>
                      </a:pPr>
                      <a:endParaRPr sz="1400">
                        <a:latin typeface="Calibri"/>
                        <a:cs typeface="Times New Roman"/>
                      </a:endParaRPr>
                    </a:p>
                    <a:p>
                      <a:pPr marL="41910" algn="l">
                        <a:lnSpc>
                          <a:spcPct val="100000"/>
                        </a:lnSpc>
                        <a:defRPr/>
                      </a:pPr>
                      <a:r>
                        <a:rPr sz="1400" spc="-3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Эффективная</a:t>
                      </a:r>
                      <a:r>
                        <a:rPr sz="1400" spc="3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связь</a:t>
                      </a:r>
                      <a:r>
                        <a:rPr sz="1400" spc="3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с</a:t>
                      </a:r>
                      <a:r>
                        <a:rPr sz="1400" spc="3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первичками</a:t>
                      </a:r>
                      <a:r>
                        <a:rPr sz="1400" spc="3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и</a:t>
                      </a:r>
                      <a:r>
                        <a:rPr sz="1400" spc="3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2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ЦК</a:t>
                      </a:r>
                      <a:endParaRPr sz="1400">
                        <a:latin typeface="Calibri"/>
                        <a:cs typeface="Roboto"/>
                      </a:endParaRPr>
                    </a:p>
                  </a:txBody>
                  <a:tcPr marL="0" marR="0" marT="0" marB="0">
                    <a:lnL w="12700" algn="ctr">
                      <a:solidFill>
                        <a:srgbClr val="231F20"/>
                      </a:solidFill>
                    </a:lnL>
                    <a:lnR w="12700" algn="ctr">
                      <a:solidFill>
                        <a:srgbClr val="231F20"/>
                      </a:solidFill>
                    </a:lnR>
                    <a:lnT w="12700" algn="ctr">
                      <a:solidFill>
                        <a:srgbClr val="231F20"/>
                      </a:solidFill>
                    </a:lnT>
                    <a:lnB w="12700" algn="ctr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1120"/>
                        </a:spcBef>
                        <a:defRPr/>
                      </a:pPr>
                      <a:endParaRPr sz="1400">
                        <a:latin typeface="Calibri"/>
                        <a:cs typeface="Times New Roman"/>
                      </a:endParaRPr>
                    </a:p>
                    <a:p>
                      <a:pPr marL="229870" indent="-187960" algn="l">
                        <a:lnSpc>
                          <a:spcPct val="100000"/>
                        </a:lnSpc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Связь</a:t>
                      </a:r>
                      <a:r>
                        <a:rPr sz="1400" spc="8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с</a:t>
                      </a:r>
                      <a:r>
                        <a:rPr sz="1400" spc="8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региональной</a:t>
                      </a:r>
                      <a:r>
                        <a:rPr sz="1400" spc="8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властью</a:t>
                      </a:r>
                      <a:endParaRPr sz="1400">
                        <a:latin typeface="Calibri"/>
                        <a:cs typeface="Roboto"/>
                      </a:endParaRPr>
                    </a:p>
                    <a:p>
                      <a:pPr marL="229870" indent="-187960" algn="l">
                        <a:lnSpc>
                          <a:spcPct val="100000"/>
                        </a:lnSpc>
                        <a:spcBef>
                          <a:spcPts val="865"/>
                        </a:spcBef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sz="14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Обучение</a:t>
                      </a:r>
                      <a:endParaRPr sz="1400">
                        <a:latin typeface="Calibri"/>
                        <a:cs typeface="Roboto"/>
                      </a:endParaRPr>
                    </a:p>
                    <a:p>
                      <a:pPr marL="229870" indent="-187960" algn="l">
                        <a:lnSpc>
                          <a:spcPct val="100000"/>
                        </a:lnSpc>
                        <a:spcBef>
                          <a:spcPts val="860"/>
                        </a:spcBef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Обмен</a:t>
                      </a:r>
                      <a:r>
                        <a:rPr sz="1400" spc="8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опытом</a:t>
                      </a:r>
                      <a:endParaRPr sz="1400">
                        <a:latin typeface="Calibri"/>
                        <a:cs typeface="Roboto"/>
                      </a:endParaRPr>
                    </a:p>
                    <a:p>
                      <a:pPr marL="229870" marR="117475" indent="-188594" algn="l">
                        <a:lnSpc>
                          <a:spcPct val="102600"/>
                        </a:lnSpc>
                        <a:spcBef>
                          <a:spcPts val="825"/>
                        </a:spcBef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Не</a:t>
                      </a:r>
                      <a:r>
                        <a:rPr sz="1400" spc="1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администрировать</a:t>
                      </a:r>
                      <a:r>
                        <a:rPr sz="1400" spc="1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теркомы</a:t>
                      </a:r>
                      <a:r>
                        <a:rPr sz="1400" spc="2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lang="ru-RU" sz="1400" spc="2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/>
                      </a:r>
                      <a:br>
                        <a:rPr lang="ru-RU" sz="1400" spc="2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</a:br>
                      <a:r>
                        <a:rPr sz="1400" spc="-3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профсою</a:t>
                      </a:r>
                      <a:r>
                        <a:rPr sz="1400" spc="-2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за</a:t>
                      </a:r>
                      <a:endParaRPr sz="1400">
                        <a:latin typeface="Calibri"/>
                        <a:cs typeface="Roboto"/>
                      </a:endParaRPr>
                    </a:p>
                  </a:txBody>
                  <a:tcPr marL="0" marR="0" marT="0" marB="0">
                    <a:lnL w="12700" algn="ctr">
                      <a:solidFill>
                        <a:srgbClr val="231F20"/>
                      </a:solidFill>
                    </a:lnL>
                    <a:lnR w="12700" algn="ctr">
                      <a:solidFill>
                        <a:srgbClr val="231F20"/>
                      </a:solidFill>
                    </a:lnR>
                    <a:lnT w="12700" algn="ctr">
                      <a:solidFill>
                        <a:srgbClr val="231F20"/>
                      </a:solidFill>
                    </a:lnT>
                    <a:lnB w="12700" algn="ctr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1345"/>
                        </a:spcBef>
                        <a:defRPr/>
                      </a:pPr>
                      <a:endParaRPr sz="1400">
                        <a:latin typeface="Calibri"/>
                        <a:cs typeface="Times New Roman"/>
                      </a:endParaRPr>
                    </a:p>
                    <a:p>
                      <a:pPr marL="229870" marR="75565" indent="-188594" algn="l">
                        <a:lnSpc>
                          <a:spcPct val="102600"/>
                        </a:lnSpc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«Методика</a:t>
                      </a:r>
                      <a:r>
                        <a:rPr sz="1400" spc="-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коротких дистанций»: </a:t>
                      </a:r>
                      <a:r>
                        <a:rPr sz="14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лидер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ские</a:t>
                      </a:r>
                      <a:r>
                        <a:rPr sz="1400" spc="2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и</a:t>
                      </a:r>
                      <a:r>
                        <a:rPr sz="1400" spc="2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грантовые</a:t>
                      </a:r>
                      <a:r>
                        <a:rPr sz="1400" spc="3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программы</a:t>
                      </a:r>
                      <a:r>
                        <a:rPr sz="1400" spc="2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для</a:t>
                      </a:r>
                      <a:r>
                        <a:rPr sz="1400" spc="2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молоде</a:t>
                      </a:r>
                      <a:r>
                        <a:rPr sz="1400" spc="-2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жи</a:t>
                      </a:r>
                      <a:endParaRPr sz="1400">
                        <a:latin typeface="Calibri"/>
                        <a:cs typeface="Roboto"/>
                      </a:endParaRPr>
                    </a:p>
                    <a:p>
                      <a:pPr marL="229870" marR="145415" indent="-188594" algn="l">
                        <a:lnSpc>
                          <a:spcPct val="102699"/>
                        </a:lnSpc>
                        <a:spcBef>
                          <a:spcPts val="825"/>
                        </a:spcBef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Мотивация</a:t>
                      </a:r>
                      <a:r>
                        <a:rPr sz="1400" spc="5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через</a:t>
                      </a:r>
                      <a:r>
                        <a:rPr sz="1400" spc="5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льготы</a:t>
                      </a:r>
                      <a:r>
                        <a:rPr sz="1400" spc="6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отраслевого</a:t>
                      </a:r>
                      <a:r>
                        <a:rPr sz="1400" spc="5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3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со</a:t>
                      </a:r>
                      <a:r>
                        <a:rPr sz="14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глашения</a:t>
                      </a:r>
                      <a:endParaRPr sz="1400">
                        <a:latin typeface="Calibri"/>
                        <a:cs typeface="Roboto"/>
                      </a:endParaRPr>
                    </a:p>
                    <a:p>
                      <a:pPr marL="229870" marR="64769" indent="-188594" algn="l">
                        <a:lnSpc>
                          <a:spcPct val="102699"/>
                        </a:lnSpc>
                        <a:spcBef>
                          <a:spcPts val="819"/>
                        </a:spcBef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Подтягивание</a:t>
                      </a:r>
                      <a:r>
                        <a:rPr sz="1400" spc="4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менее</a:t>
                      </a:r>
                      <a:r>
                        <a:rPr sz="1400" spc="4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развитых</a:t>
                      </a:r>
                      <a:r>
                        <a:rPr sz="1400" spc="4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3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профструк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тур</a:t>
                      </a:r>
                      <a:r>
                        <a:rPr sz="1400" spc="-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к общему </a:t>
                      </a:r>
                      <a:r>
                        <a:rPr sz="14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уровню</a:t>
                      </a:r>
                      <a:endParaRPr sz="1400">
                        <a:latin typeface="Calibri"/>
                        <a:cs typeface="Roboto"/>
                      </a:endParaRPr>
                    </a:p>
                    <a:p>
                      <a:pPr marL="229870" indent="-188594" algn="l">
                        <a:lnSpc>
                          <a:spcPct val="100000"/>
                        </a:lnSpc>
                        <a:spcBef>
                          <a:spcPts val="865"/>
                        </a:spcBef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Подготовка</a:t>
                      </a:r>
                      <a:r>
                        <a:rPr sz="1400" spc="-5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кадров</a:t>
                      </a:r>
                      <a:endParaRPr sz="1400">
                        <a:latin typeface="Calibri"/>
                        <a:cs typeface="Roboto"/>
                      </a:endParaRPr>
                    </a:p>
                    <a:p>
                      <a:pPr marL="229870" marR="300990" indent="-188594" algn="l">
                        <a:lnSpc>
                          <a:spcPct val="102600"/>
                        </a:lnSpc>
                        <a:spcBef>
                          <a:spcPts val="825"/>
                        </a:spcBef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Дисконт,</a:t>
                      </a:r>
                      <a:r>
                        <a:rPr sz="1400" spc="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программы</a:t>
                      </a:r>
                      <a:r>
                        <a:rPr sz="1400" spc="1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страхования,</a:t>
                      </a:r>
                      <a:r>
                        <a:rPr sz="1400" spc="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2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про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граммы</a:t>
                      </a:r>
                      <a:r>
                        <a:rPr sz="1400" spc="2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преференций</a:t>
                      </a:r>
                      <a:endParaRPr sz="1400">
                        <a:latin typeface="Calibri"/>
                        <a:cs typeface="Roboto"/>
                      </a:endParaRPr>
                    </a:p>
                    <a:p>
                      <a:pPr marL="229870" indent="-188594" algn="l">
                        <a:lnSpc>
                          <a:spcPct val="100000"/>
                        </a:lnSpc>
                        <a:spcBef>
                          <a:spcPts val="860"/>
                        </a:spcBef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Обмен</a:t>
                      </a:r>
                      <a:r>
                        <a:rPr sz="1400" spc="8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практиками</a:t>
                      </a:r>
                      <a:endParaRPr sz="1400">
                        <a:latin typeface="Calibri"/>
                        <a:cs typeface="Roboto"/>
                      </a:endParaRPr>
                    </a:p>
                  </a:txBody>
                  <a:tcPr marL="0" marR="0" marT="0" marB="0">
                    <a:lnL w="12700" algn="ctr">
                      <a:solidFill>
                        <a:srgbClr val="231F20"/>
                      </a:solidFill>
                    </a:lnL>
                    <a:lnR w="12700" algn="ctr">
                      <a:solidFill>
                        <a:srgbClr val="231F20"/>
                      </a:solidFill>
                    </a:lnR>
                    <a:lnT w="12700" algn="ctr">
                      <a:solidFill>
                        <a:srgbClr val="231F20"/>
                      </a:solidFill>
                    </a:lnT>
                    <a:lnB w="12700" algn="ctr">
                      <a:solidFill>
                        <a:srgbClr val="231F2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245"/>
                        </a:spcBef>
                        <a:defRPr/>
                      </a:pPr>
                      <a:endParaRPr sz="1400">
                        <a:latin typeface="Calibri"/>
                        <a:cs typeface="Times New Roman"/>
                      </a:endParaRPr>
                    </a:p>
                    <a:p>
                      <a:pPr marL="229870" marR="254635" indent="-188594" algn="l">
                        <a:lnSpc>
                          <a:spcPct val="102699"/>
                        </a:lnSpc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Формулировка</a:t>
                      </a:r>
                      <a:r>
                        <a:rPr sz="1400" spc="19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идеологических</a:t>
                      </a:r>
                      <a:r>
                        <a:rPr sz="1400" spc="19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принци</a:t>
                      </a:r>
                      <a:r>
                        <a:rPr sz="1400" spc="-2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пов</a:t>
                      </a:r>
                      <a:endParaRPr sz="1400">
                        <a:latin typeface="Calibri"/>
                        <a:cs typeface="Roboto"/>
                      </a:endParaRPr>
                    </a:p>
                    <a:p>
                      <a:pPr marL="229870" marR="83185" indent="-188594" algn="l">
                        <a:lnSpc>
                          <a:spcPct val="102699"/>
                        </a:lnSpc>
                        <a:spcBef>
                          <a:spcPts val="825"/>
                        </a:spcBef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Колдоговор</a:t>
                      </a:r>
                      <a:r>
                        <a:rPr sz="1400" spc="4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—</a:t>
                      </a:r>
                      <a:r>
                        <a:rPr sz="1400" spc="4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только</a:t>
                      </a:r>
                      <a:r>
                        <a:rPr sz="1400" spc="4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на</a:t>
                      </a:r>
                      <a:r>
                        <a:rPr sz="1400" spc="4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членов</a:t>
                      </a:r>
                      <a:r>
                        <a:rPr sz="1400" spc="4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3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профсою- </a:t>
                      </a:r>
                      <a:r>
                        <a:rPr sz="1400" spc="-2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зов</a:t>
                      </a:r>
                      <a:endParaRPr sz="1400">
                        <a:latin typeface="Calibri"/>
                        <a:cs typeface="Roboto"/>
                      </a:endParaRPr>
                    </a:p>
                    <a:p>
                      <a:pPr marL="229870" marR="90170" indent="-188594" algn="l">
                        <a:lnSpc>
                          <a:spcPct val="102600"/>
                        </a:lnSpc>
                        <a:spcBef>
                          <a:spcPts val="819"/>
                        </a:spcBef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Добиваться отказа</a:t>
                      </a:r>
                      <a:r>
                        <a:rPr sz="1400" spc="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от</a:t>
                      </a:r>
                      <a:r>
                        <a:rPr sz="1400" spc="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нормы</a:t>
                      </a:r>
                      <a:r>
                        <a:rPr sz="1400" spc="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допускаю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щий</a:t>
                      </a:r>
                      <a:r>
                        <a:rPr sz="1400" spc="2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отказ</a:t>
                      </a:r>
                      <a:r>
                        <a:rPr sz="1400" spc="2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от</a:t>
                      </a:r>
                      <a:r>
                        <a:rPr sz="1400" spc="2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присоединения</a:t>
                      </a:r>
                      <a:r>
                        <a:rPr sz="1400" spc="2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к</a:t>
                      </a:r>
                      <a:r>
                        <a:rPr sz="1400" spc="2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отраслево-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му</a:t>
                      </a:r>
                      <a:r>
                        <a:rPr sz="1400" spc="-1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1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соглашению</a:t>
                      </a:r>
                      <a:endParaRPr sz="1400">
                        <a:latin typeface="Calibri"/>
                        <a:cs typeface="Roboto"/>
                      </a:endParaRPr>
                    </a:p>
                    <a:p>
                      <a:pPr marL="229870" indent="-188594" algn="l">
                        <a:lnSpc>
                          <a:spcPct val="100000"/>
                        </a:lnSpc>
                        <a:spcBef>
                          <a:spcPts val="865"/>
                        </a:spcBef>
                        <a:buChar char="•"/>
                        <a:tabLst>
                          <a:tab pos="229870" algn="l"/>
                        </a:tabLst>
                        <a:defRPr/>
                      </a:pP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Активнее</a:t>
                      </a:r>
                      <a:r>
                        <a:rPr sz="1400" spc="2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присутствовать</a:t>
                      </a:r>
                      <a:r>
                        <a:rPr sz="1400" spc="2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в</a:t>
                      </a:r>
                      <a:r>
                        <a:rPr sz="1400" spc="2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 </a:t>
                      </a:r>
                      <a:r>
                        <a:rPr sz="1400" spc="-25">
                          <a:solidFill>
                            <a:srgbClr val="231F20"/>
                          </a:solidFill>
                          <a:latin typeface="Calibri"/>
                          <a:cs typeface="Roboto"/>
                        </a:rPr>
                        <a:t>СМИ</a:t>
                      </a:r>
                      <a:endParaRPr sz="1400">
                        <a:latin typeface="Calibri"/>
                        <a:cs typeface="Roboto"/>
                      </a:endParaRPr>
                    </a:p>
                  </a:txBody>
                  <a:tcPr marL="0" marR="0" marT="0" marB="0">
                    <a:lnL w="12700" algn="ctr">
                      <a:solidFill>
                        <a:srgbClr val="231F20"/>
                      </a:solidFill>
                    </a:lnL>
                    <a:lnR w="12700" algn="ctr">
                      <a:solidFill>
                        <a:srgbClr val="231F20"/>
                      </a:solidFill>
                    </a:lnR>
                    <a:lnT w="12700" algn="ctr">
                      <a:solidFill>
                        <a:srgbClr val="231F20"/>
                      </a:solidFill>
                    </a:lnT>
                    <a:lnB w="12700" algn="ctr">
                      <a:solidFill>
                        <a:srgbClr val="231F20"/>
                      </a:solidFill>
                    </a:lnB>
                  </a:tcPr>
                </a:tc>
              </a:tr>
            </a:tbl>
          </a:graphicData>
        </a:graphic>
      </p:graphicFrame>
      <p:sp>
        <p:nvSpPr>
          <p:cNvPr id="3" name="object 3"/>
          <p:cNvSpPr txBox="1"/>
          <p:nvPr/>
        </p:nvSpPr>
        <p:spPr bwMode="auto">
          <a:xfrm>
            <a:off x="1230653" y="887795"/>
            <a:ext cx="11104880" cy="163852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spcBef>
                <a:spcPts val="135"/>
              </a:spcBef>
              <a:defRPr/>
            </a:pPr>
            <a:r>
              <a:rPr lang="ru-RU" sz="2600" b="1">
                <a:solidFill>
                  <a:srgbClr val="231F20"/>
                </a:solidFill>
                <a:latin typeface="Roboto"/>
                <a:cs typeface="Roboto"/>
              </a:rPr>
              <a:t>Площадка:</a:t>
            </a:r>
            <a:r>
              <a:rPr lang="ru-RU" sz="2600" b="1" cap="all">
                <a:solidFill>
                  <a:srgbClr val="231F20"/>
                </a:solidFill>
                <a:latin typeface="Roboto"/>
                <a:cs typeface="Roboto"/>
              </a:rPr>
              <a:t> «Сага о форсайтах»</a:t>
            </a:r>
            <a:endParaRPr/>
          </a:p>
          <a:p>
            <a:pPr marL="12700">
              <a:lnSpc>
                <a:spcPct val="100000"/>
              </a:lnSpc>
              <a:spcBef>
                <a:spcPts val="135"/>
              </a:spcBef>
              <a:defRPr/>
            </a:pPr>
            <a:r>
              <a:rPr lang="ru-RU" sz="2600" b="1">
                <a:solidFill>
                  <a:srgbClr val="231F20"/>
                </a:solidFill>
                <a:latin typeface="Roboto"/>
                <a:cs typeface="Roboto"/>
              </a:rPr>
              <a:t>Форсайт-сессия 4: </a:t>
            </a:r>
            <a:r>
              <a:rPr lang="ru-RU" sz="2600">
                <a:solidFill>
                  <a:srgbClr val="231F20"/>
                </a:solidFill>
                <a:latin typeface="Roboto"/>
                <a:cs typeface="Roboto"/>
              </a:rPr>
              <a:t>уровень</a:t>
            </a:r>
            <a:r>
              <a:rPr lang="ru-RU" sz="2600" b="1" spc="40">
                <a:solidFill>
                  <a:srgbClr val="231F20"/>
                </a:solidFill>
                <a:latin typeface="Roboto"/>
                <a:cs typeface="Roboto"/>
              </a:rPr>
              <a:t> «</a:t>
            </a:r>
            <a:r>
              <a:rPr lang="ru-RU" sz="2600" spc="-20">
                <a:solidFill>
                  <a:srgbClr val="231F20"/>
                </a:solidFill>
                <a:latin typeface="Roboto"/>
                <a:cs typeface="Roboto"/>
              </a:rPr>
              <a:t>Профсоюз»</a:t>
            </a:r>
            <a:endParaRPr sz="2600">
              <a:latin typeface="Roboto"/>
              <a:cs typeface="Roboto"/>
            </a:endParaRPr>
          </a:p>
          <a:p>
            <a:pPr marL="12700" marR="5080">
              <a:lnSpc>
                <a:spcPct val="101499"/>
              </a:lnSpc>
              <a:defRPr/>
            </a:pPr>
            <a:r>
              <a:rPr sz="2600" b="1">
                <a:solidFill>
                  <a:srgbClr val="231F20"/>
                </a:solidFill>
                <a:latin typeface="Roboto"/>
                <a:cs typeface="Roboto"/>
              </a:rPr>
              <a:t>Тема: </a:t>
            </a:r>
            <a:r>
              <a:rPr sz="2600">
                <a:solidFill>
                  <a:srgbClr val="231F20"/>
                </a:solidFill>
                <a:latin typeface="Roboto"/>
                <a:cs typeface="Roboto"/>
              </a:rPr>
              <a:t>«Мотивация. Отраслевой </a:t>
            </a:r>
            <a:r>
              <a:rPr sz="2600" spc="-40">
                <a:solidFill>
                  <a:srgbClr val="231F20"/>
                </a:solidFill>
                <a:latin typeface="Roboto"/>
                <a:cs typeface="Roboto"/>
              </a:rPr>
              <a:t>профсоюз:</a:t>
            </a:r>
            <a:r>
              <a:rPr sz="2600">
                <a:solidFill>
                  <a:srgbClr val="231F20"/>
                </a:solidFill>
                <a:latin typeface="Roboto"/>
                <a:cs typeface="Roboto"/>
              </a:rPr>
              <a:t> что</a:t>
            </a:r>
            <a:r>
              <a:rPr sz="2600" spc="5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2600" spc="-85">
                <a:solidFill>
                  <a:srgbClr val="231F20"/>
                </a:solidFill>
                <a:latin typeface="Roboto"/>
                <a:cs typeface="Roboto"/>
              </a:rPr>
              <a:t>эффективно</a:t>
            </a:r>
            <a:r>
              <a:rPr sz="260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2600" spc="-10">
                <a:solidFill>
                  <a:srgbClr val="231F20"/>
                </a:solidFill>
                <a:latin typeface="Roboto"/>
                <a:cs typeface="Roboto"/>
              </a:rPr>
              <a:t>работает? </a:t>
            </a:r>
            <a:r>
              <a:rPr sz="2600">
                <a:solidFill>
                  <a:srgbClr val="231F20"/>
                </a:solidFill>
                <a:latin typeface="Roboto"/>
                <a:cs typeface="Roboto"/>
              </a:rPr>
              <a:t>Что</a:t>
            </a:r>
            <a:r>
              <a:rPr sz="2600" spc="-1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2600">
                <a:solidFill>
                  <a:srgbClr val="231F20"/>
                </a:solidFill>
                <a:latin typeface="Roboto"/>
                <a:cs typeface="Roboto"/>
              </a:rPr>
              <a:t>НЕ</a:t>
            </a:r>
            <a:r>
              <a:rPr sz="2600" spc="-5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2600">
                <a:solidFill>
                  <a:srgbClr val="231F20"/>
                </a:solidFill>
                <a:latin typeface="Roboto"/>
                <a:cs typeface="Roboto"/>
              </a:rPr>
              <a:t>работает?</a:t>
            </a:r>
            <a:r>
              <a:rPr sz="2600" spc="-1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2600">
                <a:solidFill>
                  <a:srgbClr val="231F20"/>
                </a:solidFill>
                <a:latin typeface="Roboto"/>
                <a:cs typeface="Roboto"/>
              </a:rPr>
              <a:t>Что</a:t>
            </a:r>
            <a:r>
              <a:rPr sz="2600" spc="-5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2600">
                <a:solidFill>
                  <a:srgbClr val="231F20"/>
                </a:solidFill>
                <a:latin typeface="Roboto"/>
                <a:cs typeface="Roboto"/>
              </a:rPr>
              <a:t>нужно</a:t>
            </a:r>
            <a:r>
              <a:rPr sz="2600" spc="-1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2600">
                <a:solidFill>
                  <a:srgbClr val="231F20"/>
                </a:solidFill>
                <a:latin typeface="Roboto"/>
                <a:cs typeface="Roboto"/>
              </a:rPr>
              <a:t>от</a:t>
            </a:r>
            <a:r>
              <a:rPr sz="2600" spc="-5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2600">
                <a:solidFill>
                  <a:srgbClr val="231F20"/>
                </a:solidFill>
                <a:latin typeface="Roboto"/>
                <a:cs typeface="Roboto"/>
              </a:rPr>
              <a:t>нижестоящих</a:t>
            </a:r>
            <a:r>
              <a:rPr sz="2600" spc="-1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2600" spc="-20">
                <a:solidFill>
                  <a:srgbClr val="231F20"/>
                </a:solidFill>
                <a:latin typeface="Roboto"/>
                <a:cs typeface="Roboto"/>
              </a:rPr>
              <a:t>структур</a:t>
            </a:r>
            <a:r>
              <a:rPr sz="2600" spc="-5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2600">
                <a:solidFill>
                  <a:srgbClr val="231F20"/>
                </a:solidFill>
                <a:latin typeface="Roboto"/>
                <a:cs typeface="Roboto"/>
              </a:rPr>
              <a:t>и</a:t>
            </a:r>
            <a:r>
              <a:rPr sz="2600" spc="-1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2600" spc="50">
                <a:solidFill>
                  <a:srgbClr val="231F20"/>
                </a:solidFill>
                <a:latin typeface="Roboto"/>
                <a:cs typeface="Roboto"/>
              </a:rPr>
              <a:t>ФНПР?</a:t>
            </a:r>
            <a:endParaRPr sz="2600">
              <a:latin typeface="Roboto"/>
              <a:cs typeface="Roboto"/>
            </a:endParaRPr>
          </a:p>
        </p:txBody>
      </p:sp>
      <p:grpSp>
        <p:nvGrpSpPr>
          <p:cNvPr id="12" name="Группа 11"/>
          <p:cNvGrpSpPr/>
          <p:nvPr/>
        </p:nvGrpSpPr>
        <p:grpSpPr bwMode="auto">
          <a:xfrm>
            <a:off x="15767050" y="396642"/>
            <a:ext cx="2639092" cy="2232787"/>
            <a:chOff x="17100143" y="1629685"/>
            <a:chExt cx="1663342" cy="1407260"/>
          </a:xfrm>
        </p:grpSpPr>
        <p:pic>
          <p:nvPicPr>
            <p:cNvPr id="13" name="object 69"/>
            <p:cNvPicPr/>
            <p:nvPr/>
          </p:nvPicPr>
          <p:blipFill>
            <a:blip r:embed="rId2"/>
            <a:stretch/>
          </p:blipFill>
          <p:spPr bwMode="auto">
            <a:xfrm>
              <a:off x="17106558" y="1629685"/>
              <a:ext cx="1627028" cy="233249"/>
            </a:xfrm>
            <a:prstGeom prst="rect">
              <a:avLst/>
            </a:prstGeom>
          </p:spPr>
        </p:pic>
        <p:pic>
          <p:nvPicPr>
            <p:cNvPr id="14" name="object 70"/>
            <p:cNvPicPr/>
            <p:nvPr/>
          </p:nvPicPr>
          <p:blipFill>
            <a:blip r:embed="rId3"/>
            <a:stretch/>
          </p:blipFill>
          <p:spPr bwMode="auto">
            <a:xfrm>
              <a:off x="17100143" y="2400492"/>
              <a:ext cx="1663342" cy="636453"/>
            </a:xfrm>
            <a:prstGeom prst="rect">
              <a:avLst/>
            </a:prstGeom>
          </p:spPr>
        </p:pic>
        <p:sp>
          <p:nvSpPr>
            <p:cNvPr id="15" name="object 71"/>
            <p:cNvSpPr/>
            <p:nvPr/>
          </p:nvSpPr>
          <p:spPr bwMode="auto">
            <a:xfrm>
              <a:off x="17106565" y="1921696"/>
              <a:ext cx="1627505" cy="417195"/>
            </a:xfrm>
            <a:custGeom>
              <a:avLst/>
              <a:gdLst/>
              <a:ahLst/>
              <a:cxnLst/>
              <a:rect l="l" t="t" r="r" b="b"/>
              <a:pathLst>
                <a:path w="1627505" h="417194" extrusionOk="0">
                  <a:moveTo>
                    <a:pt x="1397590" y="0"/>
                  </a:moveTo>
                  <a:lnTo>
                    <a:pt x="1364932" y="0"/>
                  </a:lnTo>
                  <a:lnTo>
                    <a:pt x="1364932" y="417023"/>
                  </a:lnTo>
                  <a:lnTo>
                    <a:pt x="1397590" y="417023"/>
                  </a:lnTo>
                  <a:lnTo>
                    <a:pt x="1397590" y="221689"/>
                  </a:lnTo>
                  <a:lnTo>
                    <a:pt x="1485712" y="221689"/>
                  </a:lnTo>
                  <a:lnTo>
                    <a:pt x="1473494" y="204800"/>
                  </a:lnTo>
                  <a:lnTo>
                    <a:pt x="1483095" y="191041"/>
                  </a:lnTo>
                  <a:lnTo>
                    <a:pt x="1397590" y="191041"/>
                  </a:lnTo>
                  <a:lnTo>
                    <a:pt x="1397590" y="0"/>
                  </a:lnTo>
                  <a:close/>
                </a:path>
                <a:path w="1627505" h="417194" extrusionOk="0">
                  <a:moveTo>
                    <a:pt x="1485712" y="221689"/>
                  </a:moveTo>
                  <a:lnTo>
                    <a:pt x="1444270" y="221689"/>
                  </a:lnTo>
                  <a:lnTo>
                    <a:pt x="1586339" y="417023"/>
                  </a:lnTo>
                  <a:lnTo>
                    <a:pt x="1627018" y="417023"/>
                  </a:lnTo>
                  <a:lnTo>
                    <a:pt x="1485712" y="221689"/>
                  </a:lnTo>
                  <a:close/>
                </a:path>
                <a:path w="1627505" h="417194" extrusionOk="0">
                  <a:moveTo>
                    <a:pt x="1616411" y="0"/>
                  </a:moveTo>
                  <a:lnTo>
                    <a:pt x="1575166" y="0"/>
                  </a:lnTo>
                  <a:lnTo>
                    <a:pt x="1442280" y="191041"/>
                  </a:lnTo>
                  <a:lnTo>
                    <a:pt x="1483095" y="191041"/>
                  </a:lnTo>
                  <a:lnTo>
                    <a:pt x="1616411" y="0"/>
                  </a:lnTo>
                  <a:close/>
                </a:path>
                <a:path w="1627505" h="417194" extrusionOk="0">
                  <a:moveTo>
                    <a:pt x="1318650" y="0"/>
                  </a:moveTo>
                  <a:lnTo>
                    <a:pt x="1101254" y="0"/>
                  </a:lnTo>
                  <a:lnTo>
                    <a:pt x="1101254" y="417023"/>
                  </a:lnTo>
                  <a:lnTo>
                    <a:pt x="1320085" y="417023"/>
                  </a:lnTo>
                  <a:lnTo>
                    <a:pt x="1320085" y="386668"/>
                  </a:lnTo>
                  <a:lnTo>
                    <a:pt x="1133923" y="386668"/>
                  </a:lnTo>
                  <a:lnTo>
                    <a:pt x="1133923" y="217396"/>
                  </a:lnTo>
                  <a:lnTo>
                    <a:pt x="1295740" y="217396"/>
                  </a:lnTo>
                  <a:lnTo>
                    <a:pt x="1295740" y="187041"/>
                  </a:lnTo>
                  <a:lnTo>
                    <a:pt x="1133923" y="187041"/>
                  </a:lnTo>
                  <a:lnTo>
                    <a:pt x="1133923" y="30930"/>
                  </a:lnTo>
                  <a:lnTo>
                    <a:pt x="1318650" y="30930"/>
                  </a:lnTo>
                  <a:lnTo>
                    <a:pt x="1318650" y="0"/>
                  </a:lnTo>
                  <a:close/>
                </a:path>
                <a:path w="1627505" h="417194" extrusionOk="0">
                  <a:moveTo>
                    <a:pt x="922087" y="0"/>
                  </a:moveTo>
                  <a:lnTo>
                    <a:pt x="816404" y="0"/>
                  </a:lnTo>
                  <a:lnTo>
                    <a:pt x="816404" y="417023"/>
                  </a:lnTo>
                  <a:lnTo>
                    <a:pt x="934118" y="417023"/>
                  </a:lnTo>
                  <a:lnTo>
                    <a:pt x="959910" y="415052"/>
                  </a:lnTo>
                  <a:lnTo>
                    <a:pt x="982586" y="409140"/>
                  </a:lnTo>
                  <a:lnTo>
                    <a:pt x="1002150" y="399288"/>
                  </a:lnTo>
                  <a:lnTo>
                    <a:pt x="1017208" y="386668"/>
                  </a:lnTo>
                  <a:lnTo>
                    <a:pt x="849052" y="386668"/>
                  </a:lnTo>
                  <a:lnTo>
                    <a:pt x="849052" y="216516"/>
                  </a:lnTo>
                  <a:lnTo>
                    <a:pt x="1013197" y="216516"/>
                  </a:lnTo>
                  <a:lnTo>
                    <a:pt x="1007966" y="211946"/>
                  </a:lnTo>
                  <a:lnTo>
                    <a:pt x="994964" y="204341"/>
                  </a:lnTo>
                  <a:lnTo>
                    <a:pt x="980514" y="199229"/>
                  </a:lnTo>
                  <a:lnTo>
                    <a:pt x="992975" y="193112"/>
                  </a:lnTo>
                  <a:lnTo>
                    <a:pt x="1002014" y="186748"/>
                  </a:lnTo>
                  <a:lnTo>
                    <a:pt x="849052" y="186748"/>
                  </a:lnTo>
                  <a:lnTo>
                    <a:pt x="849052" y="30930"/>
                  </a:lnTo>
                  <a:lnTo>
                    <a:pt x="1010313" y="30930"/>
                  </a:lnTo>
                  <a:lnTo>
                    <a:pt x="1007592" y="27622"/>
                  </a:lnTo>
                  <a:lnTo>
                    <a:pt x="991344" y="15536"/>
                  </a:lnTo>
                  <a:lnTo>
                    <a:pt x="971675" y="6904"/>
                  </a:lnTo>
                  <a:lnTo>
                    <a:pt x="948589" y="1725"/>
                  </a:lnTo>
                  <a:lnTo>
                    <a:pt x="922087" y="0"/>
                  </a:lnTo>
                  <a:close/>
                </a:path>
                <a:path w="1627505" h="417194" extrusionOk="0">
                  <a:moveTo>
                    <a:pt x="1013197" y="216516"/>
                  </a:moveTo>
                  <a:lnTo>
                    <a:pt x="940411" y="216516"/>
                  </a:lnTo>
                  <a:lnTo>
                    <a:pt x="957201" y="218301"/>
                  </a:lnTo>
                  <a:lnTo>
                    <a:pt x="972033" y="222772"/>
                  </a:lnTo>
                  <a:lnTo>
                    <a:pt x="1004540" y="251922"/>
                  </a:lnTo>
                  <a:lnTo>
                    <a:pt x="1015706" y="299540"/>
                  </a:lnTo>
                  <a:lnTo>
                    <a:pt x="1015738" y="300001"/>
                  </a:lnTo>
                  <a:lnTo>
                    <a:pt x="1014397" y="319275"/>
                  </a:lnTo>
                  <a:lnTo>
                    <a:pt x="994262" y="363706"/>
                  </a:lnTo>
                  <a:lnTo>
                    <a:pt x="953172" y="385233"/>
                  </a:lnTo>
                  <a:lnTo>
                    <a:pt x="935542" y="386668"/>
                  </a:lnTo>
                  <a:lnTo>
                    <a:pt x="1017208" y="386668"/>
                  </a:lnTo>
                  <a:lnTo>
                    <a:pt x="1040951" y="348251"/>
                  </a:lnTo>
                  <a:lnTo>
                    <a:pt x="1048364" y="300001"/>
                  </a:lnTo>
                  <a:lnTo>
                    <a:pt x="1048397" y="299540"/>
                  </a:lnTo>
                  <a:lnTo>
                    <a:pt x="1037835" y="249051"/>
                  </a:lnTo>
                  <a:lnTo>
                    <a:pt x="1019520" y="222041"/>
                  </a:lnTo>
                  <a:lnTo>
                    <a:pt x="1013197" y="216516"/>
                  </a:lnTo>
                  <a:close/>
                </a:path>
                <a:path w="1627505" h="417194" extrusionOk="0">
                  <a:moveTo>
                    <a:pt x="1010313" y="30930"/>
                  </a:moveTo>
                  <a:lnTo>
                    <a:pt x="922087" y="30930"/>
                  </a:lnTo>
                  <a:lnTo>
                    <a:pt x="941271" y="32106"/>
                  </a:lnTo>
                  <a:lnTo>
                    <a:pt x="957860" y="35627"/>
                  </a:lnTo>
                  <a:lnTo>
                    <a:pt x="992067" y="60390"/>
                  </a:lnTo>
                  <a:lnTo>
                    <a:pt x="1003424" y="108268"/>
                  </a:lnTo>
                  <a:lnTo>
                    <a:pt x="1002135" y="126552"/>
                  </a:lnTo>
                  <a:lnTo>
                    <a:pt x="982807" y="166968"/>
                  </a:lnTo>
                  <a:lnTo>
                    <a:pt x="942522" y="185513"/>
                  </a:lnTo>
                  <a:lnTo>
                    <a:pt x="924945" y="186748"/>
                  </a:lnTo>
                  <a:lnTo>
                    <a:pt x="1002014" y="186748"/>
                  </a:lnTo>
                  <a:lnTo>
                    <a:pt x="1028269" y="152489"/>
                  </a:lnTo>
                  <a:lnTo>
                    <a:pt x="1036649" y="109054"/>
                  </a:lnTo>
                  <a:lnTo>
                    <a:pt x="1034831" y="83790"/>
                  </a:lnTo>
                  <a:lnTo>
                    <a:pt x="1029380" y="61796"/>
                  </a:lnTo>
                  <a:lnTo>
                    <a:pt x="1020300" y="43072"/>
                  </a:lnTo>
                  <a:lnTo>
                    <a:pt x="1010313" y="30930"/>
                  </a:lnTo>
                  <a:close/>
                </a:path>
                <a:path w="1627505" h="417194" extrusionOk="0">
                  <a:moveTo>
                    <a:pt x="638776" y="0"/>
                  </a:moveTo>
                  <a:lnTo>
                    <a:pt x="606117" y="0"/>
                  </a:lnTo>
                  <a:lnTo>
                    <a:pt x="606117" y="417023"/>
                  </a:lnTo>
                  <a:lnTo>
                    <a:pt x="638776" y="417023"/>
                  </a:lnTo>
                  <a:lnTo>
                    <a:pt x="638776" y="0"/>
                  </a:lnTo>
                  <a:close/>
                </a:path>
                <a:path w="1627505" h="417194" extrusionOk="0">
                  <a:moveTo>
                    <a:pt x="327246" y="0"/>
                  </a:moveTo>
                  <a:lnTo>
                    <a:pt x="288305" y="0"/>
                  </a:lnTo>
                  <a:lnTo>
                    <a:pt x="403725" y="205648"/>
                  </a:lnTo>
                  <a:lnTo>
                    <a:pt x="284860" y="417023"/>
                  </a:lnTo>
                  <a:lnTo>
                    <a:pt x="323822" y="417023"/>
                  </a:lnTo>
                  <a:lnTo>
                    <a:pt x="423212" y="235731"/>
                  </a:lnTo>
                  <a:lnTo>
                    <a:pt x="460097" y="235731"/>
                  </a:lnTo>
                  <a:lnTo>
                    <a:pt x="443263" y="205648"/>
                  </a:lnTo>
                  <a:lnTo>
                    <a:pt x="459901" y="175858"/>
                  </a:lnTo>
                  <a:lnTo>
                    <a:pt x="423212" y="175858"/>
                  </a:lnTo>
                  <a:lnTo>
                    <a:pt x="327246" y="0"/>
                  </a:lnTo>
                  <a:close/>
                </a:path>
                <a:path w="1627505" h="417194" extrusionOk="0">
                  <a:moveTo>
                    <a:pt x="460097" y="235731"/>
                  </a:moveTo>
                  <a:lnTo>
                    <a:pt x="423212" y="235731"/>
                  </a:lnTo>
                  <a:lnTo>
                    <a:pt x="522298" y="417023"/>
                  </a:lnTo>
                  <a:lnTo>
                    <a:pt x="561543" y="417023"/>
                  </a:lnTo>
                  <a:lnTo>
                    <a:pt x="460097" y="235731"/>
                  </a:lnTo>
                  <a:close/>
                </a:path>
                <a:path w="1627505" h="417194" extrusionOk="0">
                  <a:moveTo>
                    <a:pt x="558119" y="0"/>
                  </a:moveTo>
                  <a:lnTo>
                    <a:pt x="519146" y="0"/>
                  </a:lnTo>
                  <a:lnTo>
                    <a:pt x="423212" y="175858"/>
                  </a:lnTo>
                  <a:lnTo>
                    <a:pt x="459901" y="175858"/>
                  </a:lnTo>
                  <a:lnTo>
                    <a:pt x="558119" y="0"/>
                  </a:lnTo>
                  <a:close/>
                </a:path>
                <a:path w="1627505" h="417194" extrusionOk="0">
                  <a:moveTo>
                    <a:pt x="42386" y="0"/>
                  </a:moveTo>
                  <a:lnTo>
                    <a:pt x="3444" y="0"/>
                  </a:lnTo>
                  <a:lnTo>
                    <a:pt x="118855" y="205648"/>
                  </a:lnTo>
                  <a:lnTo>
                    <a:pt x="0" y="417023"/>
                  </a:lnTo>
                  <a:lnTo>
                    <a:pt x="38972" y="417023"/>
                  </a:lnTo>
                  <a:lnTo>
                    <a:pt x="138330" y="235731"/>
                  </a:lnTo>
                  <a:lnTo>
                    <a:pt x="175211" y="235731"/>
                  </a:lnTo>
                  <a:lnTo>
                    <a:pt x="158372" y="205648"/>
                  </a:lnTo>
                  <a:lnTo>
                    <a:pt x="175011" y="175858"/>
                  </a:lnTo>
                  <a:lnTo>
                    <a:pt x="138330" y="175858"/>
                  </a:lnTo>
                  <a:lnTo>
                    <a:pt x="42386" y="0"/>
                  </a:lnTo>
                  <a:close/>
                </a:path>
                <a:path w="1627505" h="417194" extrusionOk="0">
                  <a:moveTo>
                    <a:pt x="175211" y="235731"/>
                  </a:moveTo>
                  <a:lnTo>
                    <a:pt x="138330" y="235731"/>
                  </a:lnTo>
                  <a:lnTo>
                    <a:pt x="237437" y="417023"/>
                  </a:lnTo>
                  <a:lnTo>
                    <a:pt x="276693" y="417023"/>
                  </a:lnTo>
                  <a:lnTo>
                    <a:pt x="175211" y="235731"/>
                  </a:lnTo>
                  <a:close/>
                </a:path>
                <a:path w="1627505" h="417194" extrusionOk="0">
                  <a:moveTo>
                    <a:pt x="273237" y="0"/>
                  </a:moveTo>
                  <a:lnTo>
                    <a:pt x="234296" y="0"/>
                  </a:lnTo>
                  <a:lnTo>
                    <a:pt x="138330" y="175858"/>
                  </a:lnTo>
                  <a:lnTo>
                    <a:pt x="175011" y="175858"/>
                  </a:lnTo>
                  <a:lnTo>
                    <a:pt x="273237" y="0"/>
                  </a:lnTo>
                  <a:close/>
                </a:path>
              </a:pathLst>
            </a:custGeom>
            <a:solidFill>
              <a:srgbClr val="A81E22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m="http://schemas.openxmlformats.org/officeDocument/2006/math" xmlns:w="http://schemas.openxmlformats.org/wordprocessingml/2006/main">
      <p:transition advClick="1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</TotalTime>
  <Words>978</Words>
  <Application>Microsoft Office PowerPoint</Application>
  <DocSecurity>0</DocSecurity>
  <PresentationFormat>Произвольный</PresentationFormat>
  <Paragraphs>302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Михаил Лазаренко</dc:creator>
  <cp:keywords/>
  <dc:description/>
  <cp:lastModifiedBy>kuklinds@gmail.com</cp:lastModifiedBy>
  <cp:revision>16</cp:revision>
  <dcterms:created xsi:type="dcterms:W3CDTF">2025-10-14T17:38:39Z</dcterms:created>
  <dcterms:modified xsi:type="dcterms:W3CDTF">2025-10-16T08:31:56Z</dcterms:modified>
  <cp:category/>
  <dc:identifier/>
  <cp:contentStatus/>
  <dc:language/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2025-10-14T00:00:00Z</vt:filetime>
  </property>
  <property fmtid="{D5CDD505-2E9C-101B-9397-08002B2CF9AE}" pid="3" name="Creator">
    <vt:lpwstr>Adobe InDesign 15.1 (Windows)</vt:lpwstr>
  </property>
  <property fmtid="{D5CDD505-2E9C-101B-9397-08002B2CF9AE}" pid="4" name="LastSaved">
    <vt:filetime>2025-10-14T00:00:00Z</vt:filetime>
  </property>
  <property fmtid="{D5CDD505-2E9C-101B-9397-08002B2CF9AE}" pid="5" name="Producer">
    <vt:lpwstr>Adobe PDF Library 15.0</vt:lpwstr>
  </property>
</Properties>
</file>