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1550" r:id="rId3"/>
    <p:sldId id="1551" r:id="rId4"/>
    <p:sldId id="1552" r:id="rId5"/>
    <p:sldId id="1553" r:id="rId6"/>
    <p:sldId id="1554" r:id="rId7"/>
    <p:sldId id="1555" r:id="rId8"/>
    <p:sldId id="1556" r:id="rId9"/>
    <p:sldId id="1559" r:id="rId10"/>
    <p:sldId id="1561" r:id="rId11"/>
    <p:sldId id="1562" r:id="rId12"/>
    <p:sldId id="1563" r:id="rId13"/>
    <p:sldId id="1564" r:id="rId14"/>
    <p:sldId id="1565" r:id="rId15"/>
    <p:sldId id="1566" r:id="rId16"/>
    <p:sldId id="1567" r:id="rId17"/>
    <p:sldId id="1557" r:id="rId18"/>
    <p:sldId id="1568" r:id="rId19"/>
    <p:sldId id="1569" r:id="rId20"/>
    <p:sldId id="1560" r:id="rId21"/>
    <p:sldId id="1572" r:id="rId22"/>
    <p:sldId id="538" r:id="rId23"/>
    <p:sldId id="1574" r:id="rId24"/>
    <p:sldId id="1549" r:id="rId25"/>
    <p:sldId id="157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1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310" userDrawn="1">
          <p15:clr>
            <a:srgbClr val="A4A3A4"/>
          </p15:clr>
        </p15:guide>
        <p15:guide id="4" orient="horz" pos="1344" userDrawn="1">
          <p15:clr>
            <a:srgbClr val="A4A3A4"/>
          </p15:clr>
        </p15:guide>
        <p15:guide id="5" pos="25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4F8"/>
    <a:srgbClr val="1956A2"/>
    <a:srgbClr val="D94240"/>
    <a:srgbClr val="8FA2D4"/>
    <a:srgbClr val="3B64AD"/>
    <a:srgbClr val="FEFEFF"/>
    <a:srgbClr val="BAC4E2"/>
    <a:srgbClr val="4472C4"/>
    <a:srgbClr val="315493"/>
    <a:srgbClr val="EC5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75" autoAdjust="0"/>
    <p:restoredTop sz="80866" autoAdjust="0"/>
  </p:normalViewPr>
  <p:slideViewPr>
    <p:cSldViewPr snapToGrid="0" showGuides="1">
      <p:cViewPr varScale="1">
        <p:scale>
          <a:sx n="58" d="100"/>
          <a:sy n="58" d="100"/>
        </p:scale>
        <p:origin x="360" y="184"/>
      </p:cViewPr>
      <p:guideLst>
        <p:guide orient="horz" pos="2931"/>
        <p:guide pos="325"/>
        <p:guide pos="7310"/>
        <p:guide orient="horz" pos="1344"/>
        <p:guide pos="25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75-4329-82FF-F99A504E17C8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975-4329-82FF-F99A504E17C8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975-4329-82FF-F99A504E17C8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975-4329-82FF-F99A504E17C8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975-4329-82FF-F99A504E17C8}"/>
              </c:ext>
            </c:extLst>
          </c:dPt>
          <c:cat>
            <c:strRef>
              <c:f>Лист1!$A$2:$A$6</c:f>
              <c:strCache>
                <c:ptCount val="5"/>
                <c:pt idx="0">
                  <c:v>Подбор СИЗ</c:v>
                </c:pt>
                <c:pt idx="1">
                  <c:v>Обучение применению (использованию) СИЗ</c:v>
                </c:pt>
                <c:pt idx="2">
                  <c:v>Расследование несчастных случаев</c:v>
                </c:pt>
                <c:pt idx="3">
                  <c:v>Оценка профрисков</c:v>
                </c:pt>
                <c:pt idx="4">
                  <c:v>Техническое регулирование, идентификация и оценка соответствия СИЗ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300</c:v>
                </c:pt>
                <c:pt idx="2">
                  <c:v>70</c:v>
                </c:pt>
                <c:pt idx="3">
                  <c:v>150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975-4329-82FF-F99A504E1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96670-286B-694E-BC8C-EF18FD3D6FFB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B176A-B0E8-D241-A4AC-9EC2648C32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10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327DF-6FE8-15CB-84F0-57FBB0A47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D47D3C9-08AE-66B0-1401-6DC4E16C65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2A048A3-EE04-AB3C-82C7-0C4C9852F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B95A57-A41E-289F-415A-C01528B52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83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20616-2731-83F0-67DD-8E73EE717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6740004-399C-7166-C51C-FD79D8741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651DFDB-C6DF-35DF-AD60-94D829BBD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F5BAB6-725C-3AFE-9DCC-233A14585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785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32511-222D-4AEC-FA3C-4EAB36E5F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248B252-2338-C0F5-EA9A-B45BD4884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BD972D7-FD45-6904-09C2-A0DDF36E8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9E4CD9-EFE1-54A6-5462-3C094F7DE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0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AF402-AF24-065A-BEF5-04AB11924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80CC61E-77AA-610A-8FA3-4DCA4E869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FA01DEF-E893-03B5-566F-42E4A92B5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5A3263-0051-1047-EE18-4D56E05933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11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2E3BD-E64C-2F80-AB4F-E2C2BBE86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E216615-079A-D361-A2AF-4CE2DDBAF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5216242-1B7D-DAD1-2184-8FCDE4D85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8FCC14-0D7A-E1AD-A3CD-32712274F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07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3739C-4124-2E99-E80F-366D815E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78D31CF-E0FF-E5BA-84DE-5A1F312B7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E986E33-AE78-A643-6DFC-BC4B9F185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BF46C-4C45-E0EE-BE5D-823539C9F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595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F04E2-66FB-9EFE-122C-DF6C7D7A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22EE97D-8CC9-5B53-0E83-F71EC225A7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5BE4533-A1E6-9851-2BE3-76B59AD86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F5E62E-B1E6-011F-5AF0-4964EF191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32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037B3-1F31-E9B7-BBBE-D322BE362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EDD707F-9C84-C35F-F653-2B0E68797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F9E2CA4-31F1-BBBF-15D2-AE24F6021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B40232-4078-DE86-685D-2497EE46D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149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EE417-26E4-3656-CA2C-A35E36EB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FA2BA00-FD3C-2A08-3452-94AA90CD4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3BD3681-F1FD-CC70-3584-E810C1D04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04F395-3714-2516-F88D-DDA0701158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061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КРАСИВО РАЗМЕСТИТЬ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1B3E2-0499-42C9-B729-13CBAA1D949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8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D432B-1687-1042-3672-00C2ADF0B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DF23152-D0FE-DCDF-4375-75D856E9A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1416D91-3556-DAC4-E9BD-CC8052ABE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E2FD80-D445-1F5B-E43D-414E7CDB1C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80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3A28F-44E4-E509-2DA5-8FE2E339D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C4D3091-17B5-BD8F-7256-D7B1F4C23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A431296-7650-2AD7-6BA5-29334DFCA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B574C3-A355-0670-C6AA-607068922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696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846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8942E-1C4A-3EEC-11E0-A1DCB0DEB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40263B1-DD23-6475-436D-92967BD2F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B72D8CC-C410-4FD8-E3ED-9235EE664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EBDCF7-A33A-2295-F3A8-65EF42190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361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AC895-9A96-0C86-92DF-832435568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8FD0E70-13D1-5E23-8183-86817EE75A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F6E3FA6-6590-0D60-990B-4BCCE0DCB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BABDAB-2738-C515-6DEA-69040FA29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053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35B20-AD71-BF35-7C01-7045687ED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45C3FF-7C73-9F8D-939D-06F1ADC69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6361F7F-1D86-D767-5DD9-028160980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EA4AE6-60E2-B984-0E58-2993E3FDA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158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9D030-32AB-F08B-22F1-3169AAE10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52DE530-6BAA-9B11-B707-64926E1D3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13405BB-25DF-0880-8242-17105ACC9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314B2E-ECEB-BCF2-FAE5-11349C18E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834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3FCD5-17BB-9B2E-F230-BFFF6F04A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EBD4B26-8729-8FFC-EF7B-9F28BB49A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A040FDE-9211-D5B3-4B25-BB721E725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36B8FE-4977-6815-0FE5-B7A0D3C74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281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26F8A-2BB4-51F5-05C7-ECD79A23E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8D753A2-487B-A395-C861-EF0F3A358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18E23DA-291B-6979-4D51-00BB98B21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931546-5A2E-2A98-19DB-20CC058BBD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B176A-B0E8-D241-A4AC-9EC2648C32A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7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C5EC5-7190-455A-8FD2-FCCC5ECAF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362EF0-D8C8-4338-99DD-E0CCA2718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51B2C-DE9E-4F7F-BD1C-7ED43EDDA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B9C2-A759-454B-BFA2-1A8AB5FD7E60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1B5AF-C90C-4527-A5D5-95E7E2BE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49D53A-8E5E-4114-9F5E-3DA7CDB5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7E7-2DB0-4C16-A901-DBB19425F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813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F44EF-3BFA-4ABA-B5C4-6880D1E5F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3F01BA-6724-41A4-B789-FB69655BC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09F4F3-16DE-4D71-B16A-6E0BF6D5C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B9C2-A759-454B-BFA2-1A8AB5FD7E60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653300-85A4-4AF4-8D2E-46225F995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39FE70-8096-426D-85F4-BC056539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7E7-2DB0-4C16-A901-DBB19425F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52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863695-AC13-4E1A-8F70-D408695D49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CDF93C-37BD-4F91-A602-4B6ECCF68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B4FC0F-25DA-4B8B-B62B-2AF0468F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B9C2-A759-454B-BFA2-1A8AB5FD7E60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0C882-4206-4689-AD70-F4DFC8B3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2F59E2-A0BF-4045-A826-CCD8EE2E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7E7-2DB0-4C16-A901-DBB19425F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188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EBF1F-FBEF-4347-93F0-7A82455D4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1302" y="338264"/>
            <a:ext cx="9114187" cy="71026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EC5C58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333C82-FBDE-4B7D-901C-315BDFDAE3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www.biot</a:t>
            </a:r>
            <a:r>
              <a:rPr lang="ru-RU" dirty="0"/>
              <a:t>-</a:t>
            </a:r>
            <a:r>
              <a:rPr lang="en-US" dirty="0"/>
              <a:t>expo.ru    </a:t>
            </a:r>
            <a:r>
              <a:rPr lang="ru-RU" dirty="0"/>
              <a:t> </a:t>
            </a:r>
            <a:r>
              <a:rPr lang="en-US" dirty="0"/>
              <a:t> +7 (495) 789 93 20     </a:t>
            </a:r>
            <a:r>
              <a:rPr lang="ru-RU" dirty="0"/>
              <a:t>  </a:t>
            </a:r>
            <a:r>
              <a:rPr lang="en-US" dirty="0"/>
              <a:t>biot@asiz.ru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D83909-BCC2-4075-984E-2650DC71DD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22294" y="6381402"/>
            <a:ext cx="2743200" cy="3651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ACAFD2-4D2E-429D-9CB5-A04FDC7BA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" y="202796"/>
            <a:ext cx="792549" cy="109127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C4659A7-8F30-AEEF-C1B6-684161247BCA}"/>
              </a:ext>
            </a:extLst>
          </p:cNvPr>
          <p:cNvGrpSpPr/>
          <p:nvPr userDrawn="1"/>
        </p:nvGrpSpPr>
        <p:grpSpPr>
          <a:xfrm>
            <a:off x="10663940" y="5819210"/>
            <a:ext cx="1082342" cy="1038790"/>
            <a:chOff x="10663940" y="5714031"/>
            <a:chExt cx="1082342" cy="103879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0910EB8-6913-4ED8-9A02-460F13F079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35630" b="35630"/>
            <a:stretch/>
          </p:blipFill>
          <p:spPr>
            <a:xfrm>
              <a:off x="10663940" y="5714031"/>
              <a:ext cx="1038790" cy="103879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B7DD393-A477-4983-86C7-F1BB26C70F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-49034" b="49034"/>
            <a:stretch/>
          </p:blipFill>
          <p:spPr>
            <a:xfrm>
              <a:off x="10953198" y="5959737"/>
              <a:ext cx="793084" cy="793084"/>
            </a:xfrm>
            <a:prstGeom prst="rect">
              <a:avLst/>
            </a:prstGeom>
          </p:spPr>
        </p:pic>
      </p:grp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C538313-0097-4E11-AAC3-824896BDD332}"/>
              </a:ext>
            </a:extLst>
          </p:cNvPr>
          <p:cNvSpPr txBox="1">
            <a:spLocks/>
          </p:cNvSpPr>
          <p:nvPr userDrawn="1"/>
        </p:nvSpPr>
        <p:spPr>
          <a:xfrm>
            <a:off x="8590912" y="6381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bg1">
                    <a:lumMod val="95000"/>
                  </a:schemeClr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815567-F5B6-42B0-96E1-A5D24B91C8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174722-D821-4C1F-A880-36E6F4B5C52A}"/>
              </a:ext>
            </a:extLst>
          </p:cNvPr>
          <p:cNvSpPr/>
          <p:nvPr userDrawn="1"/>
        </p:nvSpPr>
        <p:spPr>
          <a:xfrm flipV="1">
            <a:off x="0" y="1073362"/>
            <a:ext cx="5662246" cy="45719"/>
          </a:xfrm>
          <a:prstGeom prst="rect">
            <a:avLst/>
          </a:prstGeom>
          <a:solidFill>
            <a:srgbClr val="E94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47DADF-9F20-7062-A016-EA879F96AD9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9" y="307784"/>
            <a:ext cx="1944628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9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10881-0B6E-4742-966F-AB22FC4EE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A81D3B-DF08-4E08-9274-2472EEA77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18467F-DA1F-44C2-B625-D51A270ED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B9C2-A759-454B-BFA2-1A8AB5FD7E60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D01149-3337-4677-873E-8AD54426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95A89-90F5-47A4-BC0A-F74BEE8F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7E7-2DB0-4C16-A901-DBB19425F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050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C8E39-ADAE-480A-ABC2-00051DDB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F6D80-F145-47AA-8E43-DD2E35A8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D6988D-D64C-4048-833D-0E162DDF3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B9C2-A759-454B-BFA2-1A8AB5FD7E60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252D6E-70EC-4A12-A8D0-E9CC8A857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E7ED3D-2DD3-4D3D-99EC-B3DB36C7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7E7-2DB0-4C16-A901-DBB19425F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67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6AE20-B226-4FE0-8DC1-32F0C578D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618C42-F2D5-48FB-B2F8-9DF5D456F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675CA7-56EE-4DD0-AA11-00B391FF0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BDB96E-F21B-4021-B23A-1B8884F29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B9C2-A759-454B-BFA2-1A8AB5FD7E60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79E57C-E2F0-409F-BED8-9F56BD7F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D8AC0B-0B61-48C5-A2CD-F1D79CD52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7E7-2DB0-4C16-A901-DBB19425F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0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4065A-F0A9-4766-9EFA-A640A3F1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F31934-4B32-4C7F-9E77-6A76DBF64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944FC8-DC98-43AC-8023-A12A9A902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35ED08-32AD-48B6-AD3C-D6CECE994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108C2F-BA9B-49F1-8DCC-C9234E3A6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765C8F-71FE-4D20-9514-F9E7F642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B9C2-A759-454B-BFA2-1A8AB5FD7E60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97CE88-A53B-413C-9504-3FF7FD087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09D8AA-6F14-435D-8C97-C586F11C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7E7-2DB0-4C16-A901-DBB19425F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1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2AF24-E51D-473D-9754-9CD1CD63F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DF867C-071C-42D8-811E-F40092C5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B9C2-A759-454B-BFA2-1A8AB5FD7E60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50357A-7599-4EC2-86A2-98612BA7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1D5CB1-3B0F-4FFE-92F1-A040DE77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7E7-2DB0-4C16-A901-DBB19425F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43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84B04B-2FA4-4A09-8538-3D604E293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B9C2-A759-454B-BFA2-1A8AB5FD7E60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2D0055-C9F6-4FC6-8EAB-733EF069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6CE4EB-962E-48DA-B264-7BEB88B00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7E7-2DB0-4C16-A901-DBB19425F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20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33360-25A0-4CAC-85DC-83B8C2DA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C327D1-D91C-4696-A7F0-C0CB3D0B3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56E-7039-4D47-8900-C17E99112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2EC948-884C-403A-BB57-4BF8570FD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B9C2-A759-454B-BFA2-1A8AB5FD7E60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D3A80F-0F2B-4E4B-91D0-BC8F02E7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422CC6-75BE-4345-83FD-EAEAA618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7E7-2DB0-4C16-A901-DBB19425F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27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03961-419B-4FFD-94E1-AFBD88121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6FDA7B-D76A-4D5A-811E-385F55849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FEB270-990B-4762-BA3A-931C74F61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A8C934-651B-4B4D-BBF9-34687011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B9C2-A759-454B-BFA2-1A8AB5FD7E60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0C9489-79E1-4FDE-B4A0-E94003ADF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7F71F6-2654-4B5E-8B0B-F60EA963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7E7-2DB0-4C16-A901-DBB19425F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57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3DEBE-FDA0-46A7-8A11-1134ADA4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9A7E5B-6FDF-461E-8D8D-82E0E0154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9BF95E-F205-4ADC-A669-18F082CB7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8B9C2-A759-454B-BFA2-1A8AB5FD7E60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4C11A-4915-4B4C-921D-28972D853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8FDF67-25C0-480B-AD94-1C7328A69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6F7E7-2DB0-4C16-A901-DBB19425F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0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image" Target="../media/image40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42.png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png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chart" Target="../charts/chart1.xml"/><Relationship Id="rId9" Type="http://schemas.openxmlformats.org/officeDocument/2006/relationships/image" Target="../media/image11.pn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29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6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8.svg"/><Relationship Id="rId4" Type="http://schemas.openxmlformats.org/officeDocument/2006/relationships/image" Target="../media/image27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.wdp"/><Relationship Id="rId7" Type="http://schemas.openxmlformats.org/officeDocument/2006/relationships/image" Target="../media/image5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biot-expo.ru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siz.ru/infografika-ot-asiz/" TargetMode="External"/><Relationship Id="rId2" Type="http://schemas.openxmlformats.org/officeDocument/2006/relationships/hyperlink" Target="http://www.biot-expo.ru/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3.png"/><Relationship Id="rId3" Type="http://schemas.openxmlformats.org/officeDocument/2006/relationships/image" Target="../media/image55.png"/><Relationship Id="rId7" Type="http://schemas.openxmlformats.org/officeDocument/2006/relationships/image" Target="../media/image57.svg"/><Relationship Id="rId12" Type="http://schemas.microsoft.com/office/2007/relationships/hdphoto" Target="../media/hdphoto2.wdp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60.png"/><Relationship Id="rId10" Type="http://schemas.openxmlformats.org/officeDocument/2006/relationships/hyperlink" Target="mailto:Asiz@asiz.ru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59.svg"/><Relationship Id="rId1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png"/><Relationship Id="rId3" Type="http://schemas.openxmlformats.org/officeDocument/2006/relationships/image" Target="../media/image63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5" Type="http://schemas.openxmlformats.org/officeDocument/2006/relationships/image" Target="../media/image66.svg"/><Relationship Id="rId10" Type="http://schemas.openxmlformats.org/officeDocument/2006/relationships/image" Target="../media/image11.png"/><Relationship Id="rId4" Type="http://schemas.openxmlformats.org/officeDocument/2006/relationships/image" Target="../media/image64.svg"/><Relationship Id="rId9" Type="http://schemas.microsoft.com/office/2007/relationships/hdphoto" Target="../media/hdphoto3.wdp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jpe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29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11" Type="http://schemas.openxmlformats.org/officeDocument/2006/relationships/image" Target="../media/image9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8D7CF3-DAAA-498E-B1EE-E296C85575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263" y="2797664"/>
            <a:ext cx="3759866" cy="2044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31A93A-B39E-4ED8-8A2A-F6E472D1B8C7}"/>
              </a:ext>
            </a:extLst>
          </p:cNvPr>
          <p:cNvSpPr txBox="1"/>
          <p:nvPr/>
        </p:nvSpPr>
        <p:spPr>
          <a:xfrm>
            <a:off x="10606568" y="198904"/>
            <a:ext cx="18059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B5DAD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www</a:t>
            </a:r>
            <a:r>
              <a:rPr lang="ru-RU" sz="1600" dirty="0">
                <a:solidFill>
                  <a:srgbClr val="1B5DAD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1600" dirty="0">
                <a:solidFill>
                  <a:srgbClr val="1B5DAD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asiz</a:t>
            </a:r>
            <a:r>
              <a:rPr lang="ru-RU" sz="1600" dirty="0">
                <a:solidFill>
                  <a:srgbClr val="1B5DAD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1600" dirty="0">
                <a:solidFill>
                  <a:srgbClr val="1B5DAD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endParaRPr lang="ru-RU" sz="1600" dirty="0">
              <a:solidFill>
                <a:srgbClr val="1B5DAD"/>
              </a:solidFill>
              <a:latin typeface="Oswald Medium" panose="000006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8C43B9F-AD7D-4180-C5B4-245E06087833}"/>
              </a:ext>
            </a:extLst>
          </p:cNvPr>
          <p:cNvGrpSpPr/>
          <p:nvPr/>
        </p:nvGrpSpPr>
        <p:grpSpPr>
          <a:xfrm>
            <a:off x="8998594" y="222419"/>
            <a:ext cx="2743412" cy="748086"/>
            <a:chOff x="8998594" y="222419"/>
            <a:chExt cx="2743412" cy="74808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E73E6FB-CFEE-4E36-87C0-73A0E5ED3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A4BEEFE1-8B8C-474B-9DC2-7E9EA5B65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D63F382-9AB5-4337-9C7C-59DF13F8DB8A}"/>
              </a:ext>
            </a:extLst>
          </p:cNvPr>
          <p:cNvSpPr txBox="1"/>
          <p:nvPr/>
        </p:nvSpPr>
        <p:spPr>
          <a:xfrm>
            <a:off x="1267208" y="4888811"/>
            <a:ext cx="49252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1956A2"/>
                </a:solidFill>
                <a:latin typeface="Oswald Medium" panose="00000600000000000000" pitchFamily="2" charset="-52"/>
              </a:rPr>
              <a:t>АСИЗ состоит в: </a:t>
            </a:r>
          </a:p>
          <a:p>
            <a:pPr marL="285750" lvl="0" indent="-285750">
              <a:buClr>
                <a:srgbClr val="1B5DA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Российской Трехсторонней Комиссии</a:t>
            </a:r>
          </a:p>
          <a:p>
            <a:pPr marL="285750" lvl="0" indent="-285750">
              <a:buClr>
                <a:srgbClr val="1B5DA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Правлении РСПП </a:t>
            </a:r>
          </a:p>
          <a:p>
            <a:pPr marL="285750" lvl="0" indent="-285750">
              <a:buClr>
                <a:srgbClr val="1B5DA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РГ по регуляторной гильотине</a:t>
            </a:r>
          </a:p>
          <a:p>
            <a:pPr marL="285750" lvl="0" indent="-285750">
              <a:buClr>
                <a:srgbClr val="1B5DA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Правлении Союзлегпрома</a:t>
            </a:r>
          </a:p>
          <a:p>
            <a:pPr marL="285750" lvl="0" indent="-285750">
              <a:buClr>
                <a:srgbClr val="1B5DA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ТК-320, ТК-124, ТК-079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DF4016-610F-4E12-B9AE-9B20B2457CFB}"/>
              </a:ext>
            </a:extLst>
          </p:cNvPr>
          <p:cNvSpPr txBox="1"/>
          <p:nvPr/>
        </p:nvSpPr>
        <p:spPr>
          <a:xfrm>
            <a:off x="2038710" y="3820083"/>
            <a:ext cx="235585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213 тыс. НКО</a:t>
            </a:r>
            <a:br>
              <a:rPr lang="ru-RU" sz="1600" dirty="0">
                <a:solidFill>
                  <a:schemeClr val="bg1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всего в России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A99B98C-3614-BA44-52BF-77E56A6C4ED8}"/>
              </a:ext>
            </a:extLst>
          </p:cNvPr>
          <p:cNvGrpSpPr/>
          <p:nvPr/>
        </p:nvGrpSpPr>
        <p:grpSpPr>
          <a:xfrm>
            <a:off x="1295609" y="474100"/>
            <a:ext cx="3936093" cy="2682092"/>
            <a:chOff x="4467566" y="2289476"/>
            <a:chExt cx="3936093" cy="2682092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49932C96-F2C5-D609-6EC4-4C7979AEF383}"/>
                </a:ext>
              </a:extLst>
            </p:cNvPr>
            <p:cNvSpPr/>
            <p:nvPr/>
          </p:nvSpPr>
          <p:spPr>
            <a:xfrm>
              <a:off x="4668888" y="4345926"/>
              <a:ext cx="625642" cy="625642"/>
            </a:xfrm>
            <a:prstGeom prst="ellipse">
              <a:avLst/>
            </a:prstGeom>
            <a:solidFill>
              <a:srgbClr val="D79499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 panose="00000600000000000000" pitchFamily="2" charset="-52"/>
              </a:endParaRPr>
            </a:p>
          </p:txBody>
        </p:sp>
        <p:sp>
          <p:nvSpPr>
            <p:cNvPr id="33" name="Дуга 32">
              <a:extLst>
                <a:ext uri="{FF2B5EF4-FFF2-40B4-BE49-F238E27FC236}">
                  <a16:creationId xmlns:a16="http://schemas.microsoft.com/office/drawing/2014/main" id="{DA91251A-C668-3F98-5911-89F4CCA73933}"/>
                </a:ext>
              </a:extLst>
            </p:cNvPr>
            <p:cNvSpPr/>
            <p:nvPr/>
          </p:nvSpPr>
          <p:spPr>
            <a:xfrm>
              <a:off x="4467566" y="2289476"/>
              <a:ext cx="2646947" cy="2646947"/>
            </a:xfrm>
            <a:prstGeom prst="arc">
              <a:avLst>
                <a:gd name="adj1" fmla="val 7673007"/>
                <a:gd name="adj2" fmla="val 6543253"/>
              </a:avLst>
            </a:prstGeom>
            <a:noFill/>
            <a:ln w="19050" cap="flat" cmpd="sng" algn="ctr">
              <a:solidFill>
                <a:srgbClr val="C82E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Oswald Medium" panose="00000600000000000000" pitchFamily="2" charset="-52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858309-F7DC-3B2D-F3F1-A7BE7F1B40E3}"/>
                </a:ext>
              </a:extLst>
            </p:cNvPr>
            <p:cNvSpPr txBox="1"/>
            <p:nvPr/>
          </p:nvSpPr>
          <p:spPr>
            <a:xfrm>
              <a:off x="4732841" y="2848395"/>
              <a:ext cx="3670818" cy="125572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0" i="0" u="none" strike="noStrike" kern="0" cap="none" spc="600" normalizeH="0" baseline="0" noProof="0" dirty="0">
                  <a:ln>
                    <a:noFill/>
                  </a:ln>
                  <a:solidFill>
                    <a:srgbClr val="C82E2D"/>
                  </a:solidFill>
                  <a:effectLst/>
                  <a:uLnTx/>
                  <a:uFillTx/>
                  <a:latin typeface="Oswald Medium" panose="000006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с</a:t>
              </a:r>
              <a:r>
                <a:rPr kumimoji="0" lang="ru-RU" sz="8000" b="0" i="0" u="none" strike="noStrike" kern="0" cap="none" normalizeH="0" baseline="0" noProof="0" dirty="0">
                  <a:ln>
                    <a:noFill/>
                  </a:ln>
                  <a:solidFill>
                    <a:srgbClr val="C82E2D"/>
                  </a:solidFill>
                  <a:effectLst/>
                  <a:uLnTx/>
                  <a:uFillTx/>
                  <a:latin typeface="Oswald Medium" panose="000006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200</a:t>
              </a:r>
              <a:r>
                <a:rPr kumimoji="0" lang="ru-RU" sz="8000" b="0" i="0" u="none" strike="noStrike" kern="0" cap="none" spc="600" normalizeH="0" baseline="0" noProof="0" dirty="0">
                  <a:ln>
                    <a:noFill/>
                  </a:ln>
                  <a:solidFill>
                    <a:srgbClr val="C82E2D"/>
                  </a:solidFill>
                  <a:effectLst/>
                  <a:uLnTx/>
                  <a:uFillTx/>
                  <a:latin typeface="Oswald Medium" panose="000006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2г.</a:t>
              </a:r>
              <a:endParaRPr kumimoji="0" lang="ru-RU" sz="8000" b="0" i="0" u="none" strike="noStrike" kern="0" cap="none" spc="0" normalizeH="0" baseline="0" noProof="0" dirty="0">
                <a:ln>
                  <a:noFill/>
                </a:ln>
                <a:solidFill>
                  <a:srgbClr val="C82E2D"/>
                </a:solidFill>
                <a:effectLst/>
                <a:uLnTx/>
                <a:uFillTx/>
                <a:latin typeface="Oswald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764F0F-1206-1C60-5DA8-251035891A88}"/>
                </a:ext>
              </a:extLst>
            </p:cNvPr>
            <p:cNvSpPr txBox="1"/>
            <p:nvPr/>
          </p:nvSpPr>
          <p:spPr>
            <a:xfrm>
              <a:off x="5302885" y="2725284"/>
              <a:ext cx="2171414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lvl="1"/>
              <a:r>
                <a:rPr lang="ru-RU" sz="1600" dirty="0">
                  <a:solidFill>
                    <a:srgbClr val="C82E2D"/>
                  </a:solidFill>
                  <a:latin typeface="Oswald Medium" panose="00000600000000000000" pitchFamily="2" charset="-52"/>
                </a:rPr>
                <a:t>Ассоциация СИЗ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D47C5ED-C759-E4BF-9385-6C91F6282AFD}"/>
                </a:ext>
              </a:extLst>
            </p:cNvPr>
            <p:cNvSpPr txBox="1"/>
            <p:nvPr/>
          </p:nvSpPr>
          <p:spPr>
            <a:xfrm>
              <a:off x="5302885" y="3940046"/>
              <a:ext cx="2171414" cy="63784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144000">
              <a:spAutoFit/>
            </a:bodyPr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82E2D"/>
                  </a:solidFill>
                  <a:effectLst/>
                  <a:uLnTx/>
                  <a:uFillTx/>
                  <a:latin typeface="Oswald Medium" panose="00000600000000000000" pitchFamily="2" charset="-52"/>
                </a:rPr>
                <a:t>объединяет участников рынка Охраны Труда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91B9AB3D-ABF8-76F1-CC5D-196FE69A63A4}"/>
              </a:ext>
            </a:extLst>
          </p:cNvPr>
          <p:cNvSpPr txBox="1"/>
          <p:nvPr/>
        </p:nvSpPr>
        <p:spPr>
          <a:xfrm>
            <a:off x="5449522" y="2234346"/>
            <a:ext cx="242369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/>
            <a:r>
              <a:rPr lang="ru-RU" sz="1600" dirty="0">
                <a:solidFill>
                  <a:srgbClr val="1956A2"/>
                </a:solidFill>
                <a:latin typeface="Oswald Medium" panose="00000600000000000000" pitchFamily="2" charset="-52"/>
              </a:rPr>
              <a:t>ЧЛЕНСКИХ ОРГАНИЗАЦИЙ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066B36-19B1-02A1-00DD-8281049884C7}"/>
              </a:ext>
            </a:extLst>
          </p:cNvPr>
          <p:cNvSpPr txBox="1"/>
          <p:nvPr/>
        </p:nvSpPr>
        <p:spPr>
          <a:xfrm>
            <a:off x="5449521" y="2642246"/>
            <a:ext cx="3333081" cy="17727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698500">
              <a:lnSpc>
                <a:spcPct val="9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АСИЗ организует и координирует работу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>
                <a:solidFill>
                  <a:srgbClr val="1956A2"/>
                </a:solidFill>
              </a:rPr>
              <a:t>50+ уникальных экспертов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 всем вопросам охраны труда, в том числе в области создание и обеспечения безопасности и здоровья работающего человека.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8723AE-E05D-2D2D-3413-CB4CA0DB0DC8}"/>
              </a:ext>
            </a:extLst>
          </p:cNvPr>
          <p:cNvSpPr txBox="1"/>
          <p:nvPr/>
        </p:nvSpPr>
        <p:spPr>
          <a:xfrm>
            <a:off x="8184163" y="2596690"/>
            <a:ext cx="3873083" cy="199439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698500">
              <a:lnSpc>
                <a:spcPct val="9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АСИЗ – это НИИ, разработчики, производители и поставщики СИЗ, испытательные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лаборатории, сертификационные и учебные центры, представительства иностранных компаний, центры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 охране труда и СОУТ, логистические и аутсорсинговые компании, специалисты по ОТ и ПБ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488A97-234D-F955-5500-6913C338E147}"/>
              </a:ext>
            </a:extLst>
          </p:cNvPr>
          <p:cNvSpPr txBox="1"/>
          <p:nvPr/>
        </p:nvSpPr>
        <p:spPr>
          <a:xfrm>
            <a:off x="5459683" y="1138251"/>
            <a:ext cx="2506662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solidFill>
                  <a:srgbClr val="1956A2"/>
                </a:soli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120+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9286AF1-DBA4-0617-A56B-B3EF80543752}"/>
              </a:ext>
            </a:extLst>
          </p:cNvPr>
          <p:cNvSpPr txBox="1"/>
          <p:nvPr/>
        </p:nvSpPr>
        <p:spPr>
          <a:xfrm>
            <a:off x="8184164" y="1138251"/>
            <a:ext cx="2870729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500+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38600B7-80BD-F937-9095-387E80F25809}"/>
              </a:ext>
            </a:extLst>
          </p:cNvPr>
          <p:cNvSpPr txBox="1"/>
          <p:nvPr/>
        </p:nvSpPr>
        <p:spPr>
          <a:xfrm>
            <a:off x="5449521" y="4591082"/>
            <a:ext cx="5012795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solidFill>
                  <a:srgbClr val="1956A2"/>
                </a:soli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100 000+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5CF8B7-57D9-7C0D-05B3-A111FB1CEA21}"/>
              </a:ext>
            </a:extLst>
          </p:cNvPr>
          <p:cNvSpPr txBox="1"/>
          <p:nvPr/>
        </p:nvSpPr>
        <p:spPr>
          <a:xfrm>
            <a:off x="5439361" y="5687177"/>
            <a:ext cx="3395662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63538" lvl="1" indent="-363538"/>
            <a:r>
              <a:rPr lang="ru-RU" sz="1600" dirty="0">
                <a:solidFill>
                  <a:srgbClr val="1956A2"/>
                </a:solidFill>
                <a:latin typeface="Oswald Medium" panose="00000600000000000000" pitchFamily="2" charset="-52"/>
              </a:rPr>
              <a:t>РАБОЧИХ МЕСТ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E5F3A8-6D9F-57AC-6610-03879E2FCD81}"/>
              </a:ext>
            </a:extLst>
          </p:cNvPr>
          <p:cNvSpPr txBox="1"/>
          <p:nvPr/>
        </p:nvSpPr>
        <p:spPr>
          <a:xfrm>
            <a:off x="8184164" y="2234346"/>
            <a:ext cx="242369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/>
            <a:r>
              <a:rPr lang="ru-RU" sz="1600" dirty="0">
                <a:solidFill>
                  <a:srgbClr val="1956A2"/>
                </a:solidFill>
                <a:latin typeface="Oswald Medium" panose="00000600000000000000" pitchFamily="2" charset="-52"/>
              </a:rPr>
              <a:t>ПРЕДПРИЯТИЙ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D8D047B-5D59-E68B-1B8E-069AB15C33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04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F0BA3-6F28-4083-23C7-A2A4FC90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C3A7A77-8340-972F-E482-BA7C9C5FB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58" y="1258424"/>
            <a:ext cx="3468925" cy="346282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25ACCFE-D8D6-B1EB-247C-0CBE81278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080" y="3443901"/>
            <a:ext cx="3468925" cy="3462828"/>
          </a:xfrm>
          <a:prstGeom prst="rect">
            <a:avLst/>
          </a:prstGeom>
        </p:spPr>
      </p:pic>
      <p:sp>
        <p:nvSpPr>
          <p:cNvPr id="6" name="Дуга 5">
            <a:extLst>
              <a:ext uri="{FF2B5EF4-FFF2-40B4-BE49-F238E27FC236}">
                <a16:creationId xmlns:a16="http://schemas.microsoft.com/office/drawing/2014/main" id="{8E6A42ED-AA74-82C6-7E77-4B5B575BE792}"/>
              </a:ext>
            </a:extLst>
          </p:cNvPr>
          <p:cNvSpPr/>
          <p:nvPr/>
        </p:nvSpPr>
        <p:spPr>
          <a:xfrm>
            <a:off x="3849908" y="1824955"/>
            <a:ext cx="3916319" cy="3916319"/>
          </a:xfrm>
          <a:prstGeom prst="arc">
            <a:avLst>
              <a:gd name="adj1" fmla="val 12195475"/>
              <a:gd name="adj2" fmla="val 8257251"/>
            </a:avLst>
          </a:prstGeom>
          <a:ln w="806450">
            <a:solidFill>
              <a:srgbClr val="ECF4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A748B4-B79F-CAC9-486F-B8C2A08C23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B306BF-408A-7E04-27C2-8485DB865296}"/>
              </a:ext>
            </a:extLst>
          </p:cNvPr>
          <p:cNvSpPr txBox="1"/>
          <p:nvPr/>
        </p:nvSpPr>
        <p:spPr>
          <a:xfrm>
            <a:off x="0" y="552379"/>
            <a:ext cx="12192000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Что мешает людям поверить в нас снова?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FDFCFC-EE62-4FC7-FED9-9C708739254D}"/>
              </a:ext>
            </a:extLst>
          </p:cNvPr>
          <p:cNvSpPr txBox="1"/>
          <p:nvPr/>
        </p:nvSpPr>
        <p:spPr>
          <a:xfrm>
            <a:off x="1056039" y="2990269"/>
            <a:ext cx="9504056" cy="5023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3200" dirty="0">
                <a:solidFill>
                  <a:srgbClr val="1F5EA8"/>
                </a:solidFill>
                <a:latin typeface="Oswald" panose="00000500000000000000" pitchFamily="2" charset="-52"/>
              </a:rPr>
              <a:t>???????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44F5D08-7979-F8CF-DF26-1E55837FB617}"/>
              </a:ext>
            </a:extLst>
          </p:cNvPr>
          <p:cNvGrpSpPr/>
          <p:nvPr/>
        </p:nvGrpSpPr>
        <p:grpSpPr>
          <a:xfrm>
            <a:off x="7154844" y="4016322"/>
            <a:ext cx="3683277" cy="1308795"/>
            <a:chOff x="761400" y="1755130"/>
            <a:chExt cx="3683277" cy="130879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BB7D3B62-5C6A-A6A7-A09B-AD94085D9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0BF7F4C-1CFB-763D-2F0F-A6E4A3CF2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64C57E1-8F5D-3BDD-573A-33B9F6459B9C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ECA88B6-7C53-B646-BBC0-C19C1D33F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77E950B0-9892-BF22-10C3-6020EBCF0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631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B945D-CBB9-167E-0743-725058DF4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7BAF49-6580-CB8A-4754-73A484334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0"/>
          <a:stretch>
            <a:fillRect/>
          </a:stretch>
        </p:blipFill>
        <p:spPr>
          <a:xfrm>
            <a:off x="0" y="0"/>
            <a:ext cx="1216103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8312F1-0F7E-1C59-6F6B-592C703DFE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4DDCE1B-0490-0294-CE6D-AE977587F40D}"/>
              </a:ext>
            </a:extLst>
          </p:cNvPr>
          <p:cNvGrpSpPr/>
          <p:nvPr/>
        </p:nvGrpSpPr>
        <p:grpSpPr>
          <a:xfrm>
            <a:off x="7462852" y="3814190"/>
            <a:ext cx="3683277" cy="1308795"/>
            <a:chOff x="761400" y="1755130"/>
            <a:chExt cx="3683277" cy="130879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353399F-3456-9625-8542-AE6306FB0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ED8237D-5440-1899-8F19-E7BC1618C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7FD29C25-10C3-D4FF-27BB-CA964EDA5939}"/>
              </a:ext>
            </a:extLst>
          </p:cNvPr>
          <p:cNvSpPr/>
          <p:nvPr/>
        </p:nvSpPr>
        <p:spPr>
          <a:xfrm>
            <a:off x="1960032" y="1263659"/>
            <a:ext cx="8593666" cy="1600777"/>
          </a:xfrm>
          <a:prstGeom prst="round2SameRect">
            <a:avLst>
              <a:gd name="adj1" fmla="val 8733"/>
              <a:gd name="adj2" fmla="val 9621"/>
            </a:avLst>
          </a:prstGeom>
          <a:solidFill>
            <a:srgbClr val="D94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A36AC-AA4B-56E3-FE16-AD237A5782FE}"/>
              </a:ext>
            </a:extLst>
          </p:cNvPr>
          <p:cNvSpPr txBox="1"/>
          <p:nvPr/>
        </p:nvSpPr>
        <p:spPr>
          <a:xfrm>
            <a:off x="1343972" y="1412490"/>
            <a:ext cx="9504056" cy="46974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ru-RU"/>
            </a:defPPr>
            <a:lvl1pPr>
              <a:lnSpc>
                <a:spcPts val="33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3600" dirty="0">
                <a:latin typeface="Oswald" panose="00000500000000000000" pitchFamily="2" charset="-52"/>
                <a:ea typeface="Calibri" panose="020F0502020204030204" pitchFamily="34" charset="0"/>
              </a:rPr>
              <a:t>«Доверие не выдают — его зарабатывают.</a:t>
            </a:r>
            <a:br>
              <a:rPr lang="ru-RU" sz="3600" dirty="0">
                <a:latin typeface="Oswald" panose="00000500000000000000" pitchFamily="2" charset="-52"/>
                <a:ea typeface="Calibri" panose="020F0502020204030204" pitchFamily="34" charset="0"/>
              </a:rPr>
            </a:br>
            <a:r>
              <a:rPr lang="ru-RU" sz="3600" dirty="0">
                <a:latin typeface="Oswald" panose="00000500000000000000" pitchFamily="2" charset="-52"/>
                <a:ea typeface="Calibri" panose="020F0502020204030204" pitchFamily="34" charset="0"/>
              </a:rPr>
              <a:t>Каждый день. Каждый час. Регулярно»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076D80-506E-1F8B-A664-C6D4773A45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1031" y="3646873"/>
            <a:ext cx="792549" cy="10912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21EC77-5240-E2EC-6F83-111242BCDB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50743" r="13217" b="20124"/>
          <a:stretch>
            <a:fillRect/>
          </a:stretch>
        </p:blipFill>
        <p:spPr>
          <a:xfrm>
            <a:off x="1960030" y="2864436"/>
            <a:ext cx="8593668" cy="2361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9FE27-1154-C48D-1450-03162706F884}"/>
              </a:ext>
            </a:extLst>
          </p:cNvPr>
          <p:cNvSpPr txBox="1"/>
          <p:nvPr/>
        </p:nvSpPr>
        <p:spPr>
          <a:xfrm>
            <a:off x="1504836" y="3395713"/>
            <a:ext cx="9504056" cy="5023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3200" dirty="0">
                <a:solidFill>
                  <a:srgbClr val="113B6D"/>
                </a:solidFill>
                <a:latin typeface="Oswald" panose="00000500000000000000" pitchFamily="2" charset="-52"/>
              </a:rPr>
              <a:t>Не лозунгами, а поступками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E8B8A3D-EF7B-39F3-D63E-42CFBD841040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7DFB486-EA93-3496-2C3C-F95A12FB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9CB8896F-AB02-451C-2782-DF0DB69AA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1199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33C3F-1135-16A2-210C-AC6AE7944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FF566B-BAF5-B302-8511-29EFB7330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734" y="1798930"/>
            <a:ext cx="3468925" cy="346282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DD8EC62-98A4-235C-B544-A8F2CD36DB0D}"/>
              </a:ext>
            </a:extLst>
          </p:cNvPr>
          <p:cNvGrpSpPr/>
          <p:nvPr/>
        </p:nvGrpSpPr>
        <p:grpSpPr>
          <a:xfrm>
            <a:off x="7106020" y="4556828"/>
            <a:ext cx="3683277" cy="1308795"/>
            <a:chOff x="761400" y="1755130"/>
            <a:chExt cx="3683277" cy="130879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97BC77E-1BB6-9214-6AB7-436F0F4A5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D5B58A2-0731-BC62-728F-8496AFF4D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E6313F-C4B9-C718-7D89-606B580D6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271" y="1697586"/>
            <a:ext cx="3468925" cy="346282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814C3FC-AA8E-7C9C-4ADD-56C1D4C11BA7}"/>
              </a:ext>
            </a:extLst>
          </p:cNvPr>
          <p:cNvGrpSpPr/>
          <p:nvPr/>
        </p:nvGrpSpPr>
        <p:grpSpPr>
          <a:xfrm>
            <a:off x="2123557" y="4455484"/>
            <a:ext cx="3683277" cy="1308795"/>
            <a:chOff x="761400" y="1755130"/>
            <a:chExt cx="3683277" cy="130879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46B32A5-638E-86B3-C627-1CBB67EEA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372FBB6-F59C-23D8-EEE9-81BDD83C9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BF4609-8BB6-EAEF-5BCD-BD57FDF962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CD3363-92E3-A455-67E5-37494343B636}"/>
              </a:ext>
            </a:extLst>
          </p:cNvPr>
          <p:cNvSpPr txBox="1"/>
          <p:nvPr/>
        </p:nvSpPr>
        <p:spPr>
          <a:xfrm>
            <a:off x="1343972" y="1319817"/>
            <a:ext cx="9504056" cy="5023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3200" dirty="0">
                <a:solidFill>
                  <a:srgbClr val="1F5EA8"/>
                </a:solidFill>
                <a:latin typeface="Oswald" panose="00000500000000000000" pitchFamily="2" charset="-52"/>
              </a:rPr>
              <a:t>Простая идея — большие перемены в культуре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6E0E2-01B7-FFAB-45FA-BB59B1E60BD4}"/>
              </a:ext>
            </a:extLst>
          </p:cNvPr>
          <p:cNvSpPr txBox="1"/>
          <p:nvPr/>
        </p:nvSpPr>
        <p:spPr>
          <a:xfrm>
            <a:off x="0" y="552379"/>
            <a:ext cx="12192000" cy="717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История «Сообщи добро»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48F9C6-D3D7-371A-256E-18EBA7227CB2}"/>
              </a:ext>
            </a:extLst>
          </p:cNvPr>
          <p:cNvSpPr txBox="1"/>
          <p:nvPr/>
        </p:nvSpPr>
        <p:spPr>
          <a:xfrm>
            <a:off x="1721109" y="4911248"/>
            <a:ext cx="8905182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Канал признания хороших поступков и предотвращенных рисков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2F3BA3-319F-CE4D-5D88-21C6BDBE63F0}"/>
              </a:ext>
            </a:extLst>
          </p:cNvPr>
          <p:cNvSpPr txBox="1"/>
          <p:nvPr/>
        </p:nvSpPr>
        <p:spPr>
          <a:xfrm>
            <a:off x="1070811" y="2636737"/>
            <a:ext cx="566078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solidFill>
                  <a:srgbClr val="EC5C58"/>
                </a:soli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697B0CCF-514F-7223-88A3-F046D69969FF}"/>
              </a:ext>
            </a:extLst>
          </p:cNvPr>
          <p:cNvSpPr/>
          <p:nvPr/>
        </p:nvSpPr>
        <p:spPr>
          <a:xfrm>
            <a:off x="1280160" y="2906829"/>
            <a:ext cx="1934678" cy="1347537"/>
          </a:xfrm>
          <a:custGeom>
            <a:avLst/>
            <a:gdLst>
              <a:gd name="connsiteX0" fmla="*/ 317634 w 1934678"/>
              <a:gd name="connsiteY0" fmla="*/ 0 h 1347537"/>
              <a:gd name="connsiteX1" fmla="*/ 1934678 w 1934678"/>
              <a:gd name="connsiteY1" fmla="*/ 0 h 1347537"/>
              <a:gd name="connsiteX2" fmla="*/ 1934678 w 1934678"/>
              <a:gd name="connsiteY2" fmla="*/ 1347537 h 1347537"/>
              <a:gd name="connsiteX3" fmla="*/ 0 w 1934678"/>
              <a:gd name="connsiteY3" fmla="*/ 1347537 h 1347537"/>
              <a:gd name="connsiteX4" fmla="*/ 0 w 1934678"/>
              <a:gd name="connsiteY4" fmla="*/ 856649 h 134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678" h="1347537">
                <a:moveTo>
                  <a:pt x="317634" y="0"/>
                </a:moveTo>
                <a:lnTo>
                  <a:pt x="1934678" y="0"/>
                </a:lnTo>
                <a:lnTo>
                  <a:pt x="1934678" y="1347537"/>
                </a:lnTo>
                <a:lnTo>
                  <a:pt x="0" y="1347537"/>
                </a:lnTo>
                <a:lnTo>
                  <a:pt x="0" y="856649"/>
                </a:lnTo>
              </a:path>
            </a:pathLst>
          </a:custGeom>
          <a:noFill/>
          <a:ln>
            <a:solidFill>
              <a:srgbClr val="EC5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F9B7E-C1F8-C2FA-5D60-B6026A6833D4}"/>
              </a:ext>
            </a:extLst>
          </p:cNvPr>
          <p:cNvSpPr txBox="1"/>
          <p:nvPr/>
        </p:nvSpPr>
        <p:spPr>
          <a:xfrm>
            <a:off x="3570760" y="2636737"/>
            <a:ext cx="2605826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solidFill>
                  <a:srgbClr val="EC5C58"/>
                </a:soli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428E3A54-7E47-8B11-85C9-4E97F0FE3AE3}"/>
              </a:ext>
            </a:extLst>
          </p:cNvPr>
          <p:cNvSpPr/>
          <p:nvPr/>
        </p:nvSpPr>
        <p:spPr>
          <a:xfrm>
            <a:off x="3780109" y="2906829"/>
            <a:ext cx="1934678" cy="1347537"/>
          </a:xfrm>
          <a:custGeom>
            <a:avLst/>
            <a:gdLst>
              <a:gd name="connsiteX0" fmla="*/ 317634 w 1934678"/>
              <a:gd name="connsiteY0" fmla="*/ 0 h 1347537"/>
              <a:gd name="connsiteX1" fmla="*/ 1934678 w 1934678"/>
              <a:gd name="connsiteY1" fmla="*/ 0 h 1347537"/>
              <a:gd name="connsiteX2" fmla="*/ 1934678 w 1934678"/>
              <a:gd name="connsiteY2" fmla="*/ 1347537 h 1347537"/>
              <a:gd name="connsiteX3" fmla="*/ 0 w 1934678"/>
              <a:gd name="connsiteY3" fmla="*/ 1347537 h 1347537"/>
              <a:gd name="connsiteX4" fmla="*/ 0 w 1934678"/>
              <a:gd name="connsiteY4" fmla="*/ 856649 h 134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678" h="1347537">
                <a:moveTo>
                  <a:pt x="317634" y="0"/>
                </a:moveTo>
                <a:lnTo>
                  <a:pt x="1934678" y="0"/>
                </a:lnTo>
                <a:lnTo>
                  <a:pt x="1934678" y="1347537"/>
                </a:lnTo>
                <a:lnTo>
                  <a:pt x="0" y="1347537"/>
                </a:lnTo>
                <a:lnTo>
                  <a:pt x="0" y="856649"/>
                </a:lnTo>
              </a:path>
            </a:pathLst>
          </a:custGeom>
          <a:noFill/>
          <a:ln>
            <a:solidFill>
              <a:srgbClr val="EC5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C59508-B058-E6AF-6C49-6659528D5BCF}"/>
              </a:ext>
            </a:extLst>
          </p:cNvPr>
          <p:cNvSpPr txBox="1"/>
          <p:nvPr/>
        </p:nvSpPr>
        <p:spPr>
          <a:xfrm>
            <a:off x="6096000" y="2636737"/>
            <a:ext cx="2605826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solidFill>
                  <a:srgbClr val="EC5C58"/>
                </a:soli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2EFD2003-4135-3412-BDE4-AB8EC93C791B}"/>
              </a:ext>
            </a:extLst>
          </p:cNvPr>
          <p:cNvSpPr/>
          <p:nvPr/>
        </p:nvSpPr>
        <p:spPr>
          <a:xfrm>
            <a:off x="6305349" y="2906829"/>
            <a:ext cx="1934678" cy="1347537"/>
          </a:xfrm>
          <a:custGeom>
            <a:avLst/>
            <a:gdLst>
              <a:gd name="connsiteX0" fmla="*/ 317634 w 1934678"/>
              <a:gd name="connsiteY0" fmla="*/ 0 h 1347537"/>
              <a:gd name="connsiteX1" fmla="*/ 1934678 w 1934678"/>
              <a:gd name="connsiteY1" fmla="*/ 0 h 1347537"/>
              <a:gd name="connsiteX2" fmla="*/ 1934678 w 1934678"/>
              <a:gd name="connsiteY2" fmla="*/ 1347537 h 1347537"/>
              <a:gd name="connsiteX3" fmla="*/ 0 w 1934678"/>
              <a:gd name="connsiteY3" fmla="*/ 1347537 h 1347537"/>
              <a:gd name="connsiteX4" fmla="*/ 0 w 1934678"/>
              <a:gd name="connsiteY4" fmla="*/ 856649 h 134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678" h="1347537">
                <a:moveTo>
                  <a:pt x="317634" y="0"/>
                </a:moveTo>
                <a:lnTo>
                  <a:pt x="1934678" y="0"/>
                </a:lnTo>
                <a:lnTo>
                  <a:pt x="1934678" y="1347537"/>
                </a:lnTo>
                <a:lnTo>
                  <a:pt x="0" y="1347537"/>
                </a:lnTo>
                <a:lnTo>
                  <a:pt x="0" y="856649"/>
                </a:lnTo>
              </a:path>
            </a:pathLst>
          </a:custGeom>
          <a:noFill/>
          <a:ln>
            <a:solidFill>
              <a:srgbClr val="EC5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B884E-3AE3-6D45-7155-328CA35394C1}"/>
              </a:ext>
            </a:extLst>
          </p:cNvPr>
          <p:cNvSpPr txBox="1"/>
          <p:nvPr/>
        </p:nvSpPr>
        <p:spPr>
          <a:xfrm>
            <a:off x="8595949" y="2636737"/>
            <a:ext cx="2605826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solidFill>
                  <a:srgbClr val="EC5C58"/>
                </a:soli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E99F95E8-A1B7-8032-DD48-3D9AEEAF62FD}"/>
              </a:ext>
            </a:extLst>
          </p:cNvPr>
          <p:cNvSpPr/>
          <p:nvPr/>
        </p:nvSpPr>
        <p:spPr>
          <a:xfrm>
            <a:off x="8805298" y="2906829"/>
            <a:ext cx="1934678" cy="1347537"/>
          </a:xfrm>
          <a:custGeom>
            <a:avLst/>
            <a:gdLst>
              <a:gd name="connsiteX0" fmla="*/ 317634 w 1934678"/>
              <a:gd name="connsiteY0" fmla="*/ 0 h 1347537"/>
              <a:gd name="connsiteX1" fmla="*/ 1934678 w 1934678"/>
              <a:gd name="connsiteY1" fmla="*/ 0 h 1347537"/>
              <a:gd name="connsiteX2" fmla="*/ 1934678 w 1934678"/>
              <a:gd name="connsiteY2" fmla="*/ 1347537 h 1347537"/>
              <a:gd name="connsiteX3" fmla="*/ 0 w 1934678"/>
              <a:gd name="connsiteY3" fmla="*/ 1347537 h 1347537"/>
              <a:gd name="connsiteX4" fmla="*/ 0 w 1934678"/>
              <a:gd name="connsiteY4" fmla="*/ 856649 h 134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678" h="1347537">
                <a:moveTo>
                  <a:pt x="317634" y="0"/>
                </a:moveTo>
                <a:lnTo>
                  <a:pt x="1934678" y="0"/>
                </a:lnTo>
                <a:lnTo>
                  <a:pt x="1934678" y="1347537"/>
                </a:lnTo>
                <a:lnTo>
                  <a:pt x="0" y="1347537"/>
                </a:lnTo>
                <a:lnTo>
                  <a:pt x="0" y="856649"/>
                </a:lnTo>
              </a:path>
            </a:pathLst>
          </a:custGeom>
          <a:noFill/>
          <a:ln>
            <a:solidFill>
              <a:srgbClr val="EC5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DBE68F-5036-CA48-C46C-ECAC90B3B574}"/>
              </a:ext>
            </a:extLst>
          </p:cNvPr>
          <p:cNvSpPr txBox="1"/>
          <p:nvPr/>
        </p:nvSpPr>
        <p:spPr>
          <a:xfrm>
            <a:off x="1636889" y="3442097"/>
            <a:ext cx="13686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Заметил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63A1C-DEC4-031E-4E4B-DBCD81598AC8}"/>
              </a:ext>
            </a:extLst>
          </p:cNvPr>
          <p:cNvSpPr txBox="1"/>
          <p:nvPr/>
        </p:nvSpPr>
        <p:spPr>
          <a:xfrm>
            <a:off x="4136838" y="3442097"/>
            <a:ext cx="13686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Сообщил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95A746-5478-634B-0D3E-84D6283AE46E}"/>
              </a:ext>
            </a:extLst>
          </p:cNvPr>
          <p:cNvSpPr txBox="1"/>
          <p:nvPr/>
        </p:nvSpPr>
        <p:spPr>
          <a:xfrm>
            <a:off x="6612516" y="3442097"/>
            <a:ext cx="13686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Признали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BB5E00-BF5B-DADF-6E51-92AFCD3618B9}"/>
              </a:ext>
            </a:extLst>
          </p:cNvPr>
          <p:cNvSpPr txBox="1"/>
          <p:nvPr/>
        </p:nvSpPr>
        <p:spPr>
          <a:xfrm>
            <a:off x="9137756" y="3442097"/>
            <a:ext cx="13686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Закрепили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13132CA-0994-03C2-397A-3ED2431CEB0C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A11742C-C4BD-9067-B2D8-13056A55C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D631FA61-0C68-99F3-3A6B-6495A21BE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7517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75172-72F6-424C-A41F-463190C4F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BDA58A-3CD8-13FE-4900-713B2E62C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1C577-5BA7-EC0A-3861-61864E6B5E1D}"/>
              </a:ext>
            </a:extLst>
          </p:cNvPr>
          <p:cNvSpPr txBox="1"/>
          <p:nvPr/>
        </p:nvSpPr>
        <p:spPr>
          <a:xfrm>
            <a:off x="1382473" y="3775691"/>
            <a:ext cx="9504056" cy="5023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3200" dirty="0">
                <a:solidFill>
                  <a:srgbClr val="EC5C58"/>
                </a:solidFill>
                <a:latin typeface="Oswald" panose="00000500000000000000" pitchFamily="2" charset="-52"/>
              </a:rPr>
              <a:t>Слышат. Объясняют. Поддерживают.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104F89F-4A22-031E-F476-008760AE8616}"/>
              </a:ext>
            </a:extLst>
          </p:cNvPr>
          <p:cNvGrpSpPr/>
          <p:nvPr/>
        </p:nvGrpSpPr>
        <p:grpSpPr>
          <a:xfrm>
            <a:off x="6908920" y="4196291"/>
            <a:ext cx="3683277" cy="1308795"/>
            <a:chOff x="761400" y="1755130"/>
            <a:chExt cx="3683277" cy="130879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09A0975-C620-A613-CE6A-74046D670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ADA6F14-D51E-DBE9-E581-A85782394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E98676DB-264D-1413-F8A1-379DB6A86DD5}"/>
              </a:ext>
            </a:extLst>
          </p:cNvPr>
          <p:cNvSpPr/>
          <p:nvPr/>
        </p:nvSpPr>
        <p:spPr>
          <a:xfrm>
            <a:off x="1998533" y="1828223"/>
            <a:ext cx="8593666" cy="1600777"/>
          </a:xfrm>
          <a:prstGeom prst="round2SameRect">
            <a:avLst>
              <a:gd name="adj1" fmla="val 8733"/>
              <a:gd name="adj2" fmla="val 7215"/>
            </a:avLst>
          </a:prstGeom>
          <a:solidFill>
            <a:srgbClr val="1F5E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745B6-69FB-02E5-218C-B8862F2B6E2F}"/>
              </a:ext>
            </a:extLst>
          </p:cNvPr>
          <p:cNvSpPr txBox="1"/>
          <p:nvPr/>
        </p:nvSpPr>
        <p:spPr>
          <a:xfrm>
            <a:off x="1382473" y="1977054"/>
            <a:ext cx="9504056" cy="46974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ru-RU"/>
            </a:defPPr>
            <a:lvl1pPr>
              <a:lnSpc>
                <a:spcPts val="33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3600" dirty="0">
                <a:latin typeface="Oswald" panose="00000500000000000000" pitchFamily="2" charset="-52"/>
                <a:ea typeface="Calibri" panose="020F0502020204030204" pitchFamily="34" charset="0"/>
              </a:rPr>
              <a:t>«Безопасность — это уверенность,</a:t>
            </a:r>
            <a:br>
              <a:rPr lang="ru-RU" sz="3600" dirty="0">
                <a:latin typeface="Oswald" panose="00000500000000000000" pitchFamily="2" charset="-52"/>
                <a:ea typeface="Calibri" panose="020F0502020204030204" pitchFamily="34" charset="0"/>
              </a:rPr>
            </a:br>
            <a:r>
              <a:rPr lang="ru-RU" sz="3600" dirty="0">
                <a:latin typeface="Oswald" panose="00000500000000000000" pitchFamily="2" charset="-52"/>
                <a:ea typeface="Calibri" panose="020F0502020204030204" pitchFamily="34" charset="0"/>
              </a:rPr>
              <a:t>что тебя уважают»</a:t>
            </a:r>
          </a:p>
        </p:txBody>
      </p:sp>
      <p:sp>
        <p:nvSpPr>
          <p:cNvPr id="25" name="Дуга 24">
            <a:extLst>
              <a:ext uri="{FF2B5EF4-FFF2-40B4-BE49-F238E27FC236}">
                <a16:creationId xmlns:a16="http://schemas.microsoft.com/office/drawing/2014/main" id="{14060EAD-15A7-0771-3D85-CF16B8EF2880}"/>
              </a:ext>
            </a:extLst>
          </p:cNvPr>
          <p:cNvSpPr/>
          <p:nvPr/>
        </p:nvSpPr>
        <p:spPr>
          <a:xfrm>
            <a:off x="2346805" y="1585216"/>
            <a:ext cx="7897120" cy="3919870"/>
          </a:xfrm>
          <a:prstGeom prst="arc">
            <a:avLst>
              <a:gd name="adj1" fmla="val 13373214"/>
              <a:gd name="adj2" fmla="val 10914061"/>
            </a:avLst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1A40AE-CB7E-C6A4-00E5-00F6F6E0B8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9532" y="4211437"/>
            <a:ext cx="792549" cy="1091279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1B381AC-8564-CE5E-5B18-A93C0A14665C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E52A62A-F33A-1D1C-7613-140CDCB62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B12B0F5D-D9D4-09B9-49B8-F3412B01E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040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30956-DB13-D705-ADD4-B02DB03F5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C697FD1-3A09-63F8-78B4-BEC815A55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436" y="1378132"/>
            <a:ext cx="4535817" cy="473700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267BD00-D891-9451-F775-7408B8F0B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734" y="1798930"/>
            <a:ext cx="3468925" cy="346282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7E92787-4FBA-EE4E-8813-DDEA7F279C01}"/>
              </a:ext>
            </a:extLst>
          </p:cNvPr>
          <p:cNvGrpSpPr/>
          <p:nvPr/>
        </p:nvGrpSpPr>
        <p:grpSpPr>
          <a:xfrm>
            <a:off x="7106020" y="4556828"/>
            <a:ext cx="3683277" cy="1308795"/>
            <a:chOff x="761400" y="1755130"/>
            <a:chExt cx="3683277" cy="130879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00668A-9518-52D9-9BEB-5762921FE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0CE4A24-34C3-F75E-A6EE-C8DCB4324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C3345A-63C6-18C1-FE26-1C103DEB8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271" y="1697586"/>
            <a:ext cx="3468925" cy="346282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C5BE8FA-F546-F536-9A1E-DC82231F4271}"/>
              </a:ext>
            </a:extLst>
          </p:cNvPr>
          <p:cNvGrpSpPr/>
          <p:nvPr/>
        </p:nvGrpSpPr>
        <p:grpSpPr>
          <a:xfrm>
            <a:off x="2123557" y="4455484"/>
            <a:ext cx="3683277" cy="1308795"/>
            <a:chOff x="761400" y="1755130"/>
            <a:chExt cx="3683277" cy="130879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B252D1F-BEFE-6D64-7E49-F95521591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3D755BA-57D6-F818-73D9-73F42D326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BA0D02-779E-86A2-1653-77D9CE7ACF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00E07D-827A-CAD3-7098-C3336E18153E}"/>
              </a:ext>
            </a:extLst>
          </p:cNvPr>
          <p:cNvSpPr txBox="1"/>
          <p:nvPr/>
        </p:nvSpPr>
        <p:spPr>
          <a:xfrm>
            <a:off x="0" y="552379"/>
            <a:ext cx="12192000" cy="717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Из обязанности в мотивацию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8FB248-68C3-E7B5-7DE8-A686117CC378}"/>
              </a:ext>
            </a:extLst>
          </p:cNvPr>
          <p:cNvSpPr txBox="1"/>
          <p:nvPr/>
        </p:nvSpPr>
        <p:spPr>
          <a:xfrm>
            <a:off x="1721109" y="4911248"/>
            <a:ext cx="8905182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Путь культурной трансформации охраны труда</a:t>
            </a: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9E35240F-4657-48F9-9157-D7E77FCAB1CE}"/>
              </a:ext>
            </a:extLst>
          </p:cNvPr>
          <p:cNvSpPr/>
          <p:nvPr/>
        </p:nvSpPr>
        <p:spPr>
          <a:xfrm>
            <a:off x="2351920" y="2537923"/>
            <a:ext cx="1934678" cy="1347537"/>
          </a:xfrm>
          <a:custGeom>
            <a:avLst/>
            <a:gdLst>
              <a:gd name="connsiteX0" fmla="*/ 317634 w 1934678"/>
              <a:gd name="connsiteY0" fmla="*/ 0 h 1347537"/>
              <a:gd name="connsiteX1" fmla="*/ 1934678 w 1934678"/>
              <a:gd name="connsiteY1" fmla="*/ 0 h 1347537"/>
              <a:gd name="connsiteX2" fmla="*/ 1934678 w 1934678"/>
              <a:gd name="connsiteY2" fmla="*/ 1347537 h 1347537"/>
              <a:gd name="connsiteX3" fmla="*/ 0 w 1934678"/>
              <a:gd name="connsiteY3" fmla="*/ 1347537 h 1347537"/>
              <a:gd name="connsiteX4" fmla="*/ 0 w 1934678"/>
              <a:gd name="connsiteY4" fmla="*/ 856649 h 134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678" h="1347537">
                <a:moveTo>
                  <a:pt x="317634" y="0"/>
                </a:moveTo>
                <a:lnTo>
                  <a:pt x="1934678" y="0"/>
                </a:lnTo>
                <a:lnTo>
                  <a:pt x="1934678" y="1347537"/>
                </a:lnTo>
                <a:lnTo>
                  <a:pt x="0" y="1347537"/>
                </a:lnTo>
                <a:lnTo>
                  <a:pt x="0" y="856649"/>
                </a:lnTo>
              </a:path>
            </a:pathLst>
          </a:custGeom>
          <a:noFill/>
          <a:ln>
            <a:solidFill>
              <a:srgbClr val="EC5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4A5261D7-67FD-490C-F2B4-6D05F9E43273}"/>
              </a:ext>
            </a:extLst>
          </p:cNvPr>
          <p:cNvSpPr/>
          <p:nvPr/>
        </p:nvSpPr>
        <p:spPr>
          <a:xfrm>
            <a:off x="5602641" y="2537923"/>
            <a:ext cx="1934678" cy="1347537"/>
          </a:xfrm>
          <a:custGeom>
            <a:avLst/>
            <a:gdLst>
              <a:gd name="connsiteX0" fmla="*/ 317634 w 1934678"/>
              <a:gd name="connsiteY0" fmla="*/ 0 h 1347537"/>
              <a:gd name="connsiteX1" fmla="*/ 1934678 w 1934678"/>
              <a:gd name="connsiteY1" fmla="*/ 0 h 1347537"/>
              <a:gd name="connsiteX2" fmla="*/ 1934678 w 1934678"/>
              <a:gd name="connsiteY2" fmla="*/ 1347537 h 1347537"/>
              <a:gd name="connsiteX3" fmla="*/ 0 w 1934678"/>
              <a:gd name="connsiteY3" fmla="*/ 1347537 h 1347537"/>
              <a:gd name="connsiteX4" fmla="*/ 0 w 1934678"/>
              <a:gd name="connsiteY4" fmla="*/ 856649 h 134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678" h="1347537">
                <a:moveTo>
                  <a:pt x="317634" y="0"/>
                </a:moveTo>
                <a:lnTo>
                  <a:pt x="1934678" y="0"/>
                </a:lnTo>
                <a:lnTo>
                  <a:pt x="1934678" y="1347537"/>
                </a:lnTo>
                <a:lnTo>
                  <a:pt x="0" y="1347537"/>
                </a:lnTo>
                <a:lnTo>
                  <a:pt x="0" y="856649"/>
                </a:lnTo>
              </a:path>
            </a:pathLst>
          </a:custGeom>
          <a:noFill/>
          <a:ln>
            <a:solidFill>
              <a:srgbClr val="EC5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EB1E059A-54A1-FD4A-5FA4-21D70760861E}"/>
              </a:ext>
            </a:extLst>
          </p:cNvPr>
          <p:cNvSpPr/>
          <p:nvPr/>
        </p:nvSpPr>
        <p:spPr>
          <a:xfrm>
            <a:off x="8955656" y="2537923"/>
            <a:ext cx="1934678" cy="1347537"/>
          </a:xfrm>
          <a:custGeom>
            <a:avLst/>
            <a:gdLst>
              <a:gd name="connsiteX0" fmla="*/ 317634 w 1934678"/>
              <a:gd name="connsiteY0" fmla="*/ 0 h 1347537"/>
              <a:gd name="connsiteX1" fmla="*/ 1934678 w 1934678"/>
              <a:gd name="connsiteY1" fmla="*/ 0 h 1347537"/>
              <a:gd name="connsiteX2" fmla="*/ 1934678 w 1934678"/>
              <a:gd name="connsiteY2" fmla="*/ 1347537 h 1347537"/>
              <a:gd name="connsiteX3" fmla="*/ 0 w 1934678"/>
              <a:gd name="connsiteY3" fmla="*/ 1347537 h 1347537"/>
              <a:gd name="connsiteX4" fmla="*/ 0 w 1934678"/>
              <a:gd name="connsiteY4" fmla="*/ 856649 h 134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678" h="1347537">
                <a:moveTo>
                  <a:pt x="317634" y="0"/>
                </a:moveTo>
                <a:lnTo>
                  <a:pt x="1934678" y="0"/>
                </a:lnTo>
                <a:lnTo>
                  <a:pt x="1934678" y="1347537"/>
                </a:lnTo>
                <a:lnTo>
                  <a:pt x="0" y="1347537"/>
                </a:lnTo>
                <a:lnTo>
                  <a:pt x="0" y="856649"/>
                </a:lnTo>
              </a:path>
            </a:pathLst>
          </a:custGeom>
          <a:noFill/>
          <a:ln>
            <a:solidFill>
              <a:srgbClr val="EC5C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7FF21-44BA-11F6-96F3-D2098B44A471}"/>
              </a:ext>
            </a:extLst>
          </p:cNvPr>
          <p:cNvSpPr txBox="1"/>
          <p:nvPr/>
        </p:nvSpPr>
        <p:spPr>
          <a:xfrm>
            <a:off x="2620605" y="2976876"/>
            <a:ext cx="13686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«надо </a:t>
            </a:r>
            <a:b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</a:b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по правилам»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797259-A771-3A22-4B10-214100B7F96C}"/>
              </a:ext>
            </a:extLst>
          </p:cNvPr>
          <p:cNvSpPr txBox="1"/>
          <p:nvPr/>
        </p:nvSpPr>
        <p:spPr>
          <a:xfrm>
            <a:off x="1286407" y="2671945"/>
            <a:ext cx="13686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Обязанность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1AB4EE-C1B6-8845-F064-6568EF37D782}"/>
              </a:ext>
            </a:extLst>
          </p:cNvPr>
          <p:cNvSpPr txBox="1"/>
          <p:nvPr/>
        </p:nvSpPr>
        <p:spPr>
          <a:xfrm>
            <a:off x="5859620" y="2802206"/>
            <a:ext cx="1368600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«важно</a:t>
            </a:r>
            <a:b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</a:b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для меня</a:t>
            </a:r>
            <a:b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</a:b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и команды»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E86636-6153-553A-595C-AA70E5D5B69B}"/>
              </a:ext>
            </a:extLst>
          </p:cNvPr>
          <p:cNvSpPr txBox="1"/>
          <p:nvPr/>
        </p:nvSpPr>
        <p:spPr>
          <a:xfrm>
            <a:off x="4544195" y="2671945"/>
            <a:ext cx="13686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Ценность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829A81-632D-CF4E-4DB7-07E5A60DF9D9}"/>
              </a:ext>
            </a:extLst>
          </p:cNvPr>
          <p:cNvSpPr txBox="1"/>
          <p:nvPr/>
        </p:nvSpPr>
        <p:spPr>
          <a:xfrm>
            <a:off x="9260752" y="2802206"/>
            <a:ext cx="13686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«хочу участвовать»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3DB676-BE71-9B6C-2C0E-CA29B4D09B11}"/>
              </a:ext>
            </a:extLst>
          </p:cNvPr>
          <p:cNvSpPr txBox="1"/>
          <p:nvPr/>
        </p:nvSpPr>
        <p:spPr>
          <a:xfrm>
            <a:off x="7945327" y="2671945"/>
            <a:ext cx="13686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Мотивация 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F6C98C1-158E-69AB-36A3-F7C4D466A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432" y="3132869"/>
            <a:ext cx="792549" cy="109127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957174F-E369-FAD2-6428-2397A6F54B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7544" y="3132869"/>
            <a:ext cx="792549" cy="10912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E950133-7D44-F7AC-DA85-63F8D5F90D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4217" y="3132869"/>
            <a:ext cx="792549" cy="109127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8F34E54-5F0F-7B06-2F08-89910207A4D3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A769BC4-5B41-948C-AF91-0448F9D35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70EFE0FC-7AB1-EFAB-E20D-47086AFC3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3189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B2C14-86C8-5886-2FD2-7D711D77C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B78F746-7648-46E6-C4C8-A28023925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436" y="1378132"/>
            <a:ext cx="4535817" cy="473700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9EE7B06-CD8E-351C-A2F9-80BD5FBA5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734" y="1798930"/>
            <a:ext cx="3468925" cy="346282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B9587CB-54CE-8E8E-6019-8BF68FB53BE5}"/>
              </a:ext>
            </a:extLst>
          </p:cNvPr>
          <p:cNvGrpSpPr/>
          <p:nvPr/>
        </p:nvGrpSpPr>
        <p:grpSpPr>
          <a:xfrm>
            <a:off x="7106020" y="4556828"/>
            <a:ext cx="3683277" cy="1308795"/>
            <a:chOff x="761400" y="1755130"/>
            <a:chExt cx="3683277" cy="130879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72AE82-BBE6-A730-793C-3061B9D31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8C096D7-FF68-1F6D-2805-A03A33AC2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EE39F3-8E73-D55B-0C50-7F6297FA4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271" y="1697586"/>
            <a:ext cx="3468925" cy="346282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7977D6E-40D4-27EC-AAA8-6D71DF51B224}"/>
              </a:ext>
            </a:extLst>
          </p:cNvPr>
          <p:cNvGrpSpPr/>
          <p:nvPr/>
        </p:nvGrpSpPr>
        <p:grpSpPr>
          <a:xfrm>
            <a:off x="2123557" y="4455484"/>
            <a:ext cx="3683277" cy="1308795"/>
            <a:chOff x="761400" y="1755130"/>
            <a:chExt cx="3683277" cy="130879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53B41BA-A6FA-4DFE-4814-1D0272477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8D25C747-20DB-B21F-3AB4-CE2B2E6DA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963B2C-99D0-C911-4774-5D52DDC319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CA9E34-E2A9-35BE-AAA7-EDA85A5014AC}"/>
              </a:ext>
            </a:extLst>
          </p:cNvPr>
          <p:cNvSpPr txBox="1"/>
          <p:nvPr/>
        </p:nvSpPr>
        <p:spPr>
          <a:xfrm>
            <a:off x="0" y="552379"/>
            <a:ext cx="12192000" cy="717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5 шагов профсоюзного лидерства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398D37-FB8E-ED4B-D62C-ADBDA6FFC512}"/>
              </a:ext>
            </a:extLst>
          </p:cNvPr>
          <p:cNvSpPr txBox="1"/>
          <p:nvPr/>
        </p:nvSpPr>
        <p:spPr>
          <a:xfrm>
            <a:off x="1721109" y="5354010"/>
            <a:ext cx="8905182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Совместные пилоты ФНПР × АСИЗ — готовы к запуску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B66EDE5-F85B-738B-849E-ABEE4A6B29CA}"/>
              </a:ext>
            </a:extLst>
          </p:cNvPr>
          <p:cNvGrpSpPr/>
          <p:nvPr/>
        </p:nvGrpSpPr>
        <p:grpSpPr>
          <a:xfrm>
            <a:off x="844735" y="1796670"/>
            <a:ext cx="10839265" cy="3040352"/>
            <a:chOff x="882835" y="1829532"/>
            <a:chExt cx="13383433" cy="3040352"/>
          </a:xfrm>
        </p:grpSpPr>
        <p:sp>
          <p:nvSpPr>
            <p:cNvPr id="3" name="Прямоугольник: скругленные верхние углы 2">
              <a:extLst>
                <a:ext uri="{FF2B5EF4-FFF2-40B4-BE49-F238E27FC236}">
                  <a16:creationId xmlns:a16="http://schemas.microsoft.com/office/drawing/2014/main" id="{8E7E7ECE-2A9B-47DE-C2C5-403DA8DB537E}"/>
                </a:ext>
              </a:extLst>
            </p:cNvPr>
            <p:cNvSpPr/>
            <p:nvPr/>
          </p:nvSpPr>
          <p:spPr>
            <a:xfrm>
              <a:off x="882835" y="1829532"/>
              <a:ext cx="2411347" cy="3040352"/>
            </a:xfrm>
            <a:prstGeom prst="round2SameRect">
              <a:avLst>
                <a:gd name="adj1" fmla="val 5067"/>
                <a:gd name="adj2" fmla="val 7331"/>
              </a:avLst>
            </a:prstGeom>
            <a:solidFill>
              <a:srgbClr val="D1E4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: скругленные верхние углы 5">
              <a:extLst>
                <a:ext uri="{FF2B5EF4-FFF2-40B4-BE49-F238E27FC236}">
                  <a16:creationId xmlns:a16="http://schemas.microsoft.com/office/drawing/2014/main" id="{F62DC770-2EF7-94D9-C389-324CCA5ADB96}"/>
                </a:ext>
              </a:extLst>
            </p:cNvPr>
            <p:cNvSpPr/>
            <p:nvPr/>
          </p:nvSpPr>
          <p:spPr>
            <a:xfrm>
              <a:off x="3625857" y="1829532"/>
              <a:ext cx="2411347" cy="3040352"/>
            </a:xfrm>
            <a:prstGeom prst="round2SameRect">
              <a:avLst>
                <a:gd name="adj1" fmla="val 5067"/>
                <a:gd name="adj2" fmla="val 7331"/>
              </a:avLst>
            </a:prstGeom>
            <a:solidFill>
              <a:srgbClr val="D1E4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: скругленные верхние углы 6">
              <a:extLst>
                <a:ext uri="{FF2B5EF4-FFF2-40B4-BE49-F238E27FC236}">
                  <a16:creationId xmlns:a16="http://schemas.microsoft.com/office/drawing/2014/main" id="{F794ABAA-0CA7-3FBE-DFF9-D9F02E78E122}"/>
                </a:ext>
              </a:extLst>
            </p:cNvPr>
            <p:cNvSpPr/>
            <p:nvPr/>
          </p:nvSpPr>
          <p:spPr>
            <a:xfrm>
              <a:off x="6368879" y="1829532"/>
              <a:ext cx="2411347" cy="3040352"/>
            </a:xfrm>
            <a:prstGeom prst="round2SameRect">
              <a:avLst>
                <a:gd name="adj1" fmla="val 5067"/>
                <a:gd name="adj2" fmla="val 7331"/>
              </a:avLst>
            </a:prstGeom>
            <a:solidFill>
              <a:srgbClr val="D1E4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: скругленные верхние углы 9">
              <a:extLst>
                <a:ext uri="{FF2B5EF4-FFF2-40B4-BE49-F238E27FC236}">
                  <a16:creationId xmlns:a16="http://schemas.microsoft.com/office/drawing/2014/main" id="{C3FC724C-544A-4343-FCE1-C29D83F399D8}"/>
                </a:ext>
              </a:extLst>
            </p:cNvPr>
            <p:cNvSpPr/>
            <p:nvPr/>
          </p:nvSpPr>
          <p:spPr>
            <a:xfrm>
              <a:off x="9111901" y="1829532"/>
              <a:ext cx="2411347" cy="3040352"/>
            </a:xfrm>
            <a:prstGeom prst="round2SameRect">
              <a:avLst>
                <a:gd name="adj1" fmla="val 5067"/>
                <a:gd name="adj2" fmla="val 7331"/>
              </a:avLst>
            </a:prstGeom>
            <a:solidFill>
              <a:srgbClr val="D1E4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: скругленные верхние углы 11">
              <a:extLst>
                <a:ext uri="{FF2B5EF4-FFF2-40B4-BE49-F238E27FC236}">
                  <a16:creationId xmlns:a16="http://schemas.microsoft.com/office/drawing/2014/main" id="{9E599D9C-C868-42E5-0697-DFECE525242A}"/>
                </a:ext>
              </a:extLst>
            </p:cNvPr>
            <p:cNvSpPr/>
            <p:nvPr/>
          </p:nvSpPr>
          <p:spPr>
            <a:xfrm>
              <a:off x="11854921" y="1829532"/>
              <a:ext cx="2411347" cy="3040352"/>
            </a:xfrm>
            <a:prstGeom prst="round2SameRect">
              <a:avLst>
                <a:gd name="adj1" fmla="val 5067"/>
                <a:gd name="adj2" fmla="val 7331"/>
              </a:avLst>
            </a:prstGeom>
            <a:solidFill>
              <a:srgbClr val="D1E4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D1F230-4F67-620F-194D-1A3DB184AC0D}"/>
              </a:ext>
            </a:extLst>
          </p:cNvPr>
          <p:cNvSpPr txBox="1"/>
          <p:nvPr/>
        </p:nvSpPr>
        <p:spPr>
          <a:xfrm>
            <a:off x="1082701" y="2490110"/>
            <a:ext cx="1580116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Команды экспертов — «выезды, помощь, разборы»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E580FA-2167-B211-7E3E-AFD72AB389D0}"/>
              </a:ext>
            </a:extLst>
          </p:cNvPr>
          <p:cNvSpPr txBox="1"/>
          <p:nvPr/>
        </p:nvSpPr>
        <p:spPr>
          <a:xfrm>
            <a:off x="3256984" y="2490110"/>
            <a:ext cx="1411269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Обратная связь — «линия доверия, чаты»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4A695E-2D3C-B25F-F3A5-C941920252AE}"/>
              </a:ext>
            </a:extLst>
          </p:cNvPr>
          <p:cNvSpPr txBox="1"/>
          <p:nvPr/>
        </p:nvSpPr>
        <p:spPr>
          <a:xfrm>
            <a:off x="5517475" y="2490110"/>
            <a:ext cx="1411269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Признание — «лидер месяца, публично»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ECF530-A6F3-56FD-7C2C-EAD819F8A418}"/>
              </a:ext>
            </a:extLst>
          </p:cNvPr>
          <p:cNvSpPr txBox="1"/>
          <p:nvPr/>
        </p:nvSpPr>
        <p:spPr>
          <a:xfrm>
            <a:off x="7671793" y="2490110"/>
            <a:ext cx="1719022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Молодёжные инициативы — «роль и ответственность»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325ED58-C94A-D04B-F410-D579AAC734DE}"/>
              </a:ext>
            </a:extLst>
          </p:cNvPr>
          <p:cNvSpPr txBox="1"/>
          <p:nvPr/>
        </p:nvSpPr>
        <p:spPr>
          <a:xfrm>
            <a:off x="9845907" y="2490110"/>
            <a:ext cx="1719022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Цифровые инструменты — «чек‑листы, опросы»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2E4A46-67CF-4852-AD52-28F641F55016}"/>
              </a:ext>
            </a:extLst>
          </p:cNvPr>
          <p:cNvSpPr txBox="1"/>
          <p:nvPr/>
        </p:nvSpPr>
        <p:spPr>
          <a:xfrm>
            <a:off x="1675344" y="3836400"/>
            <a:ext cx="566078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solidFill>
                  <a:schemeClr val="bg1"/>
                </a:soli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C3EAE9-AFFE-7594-E0B0-E4117057A77A}"/>
              </a:ext>
            </a:extLst>
          </p:cNvPr>
          <p:cNvSpPr txBox="1"/>
          <p:nvPr/>
        </p:nvSpPr>
        <p:spPr>
          <a:xfrm>
            <a:off x="3801683" y="3836400"/>
            <a:ext cx="566078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solidFill>
                  <a:schemeClr val="bg1"/>
                </a:soli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76890C-9CCE-EF49-5671-89A9FCD8FE1F}"/>
              </a:ext>
            </a:extLst>
          </p:cNvPr>
          <p:cNvSpPr txBox="1"/>
          <p:nvPr/>
        </p:nvSpPr>
        <p:spPr>
          <a:xfrm>
            <a:off x="6042891" y="3836400"/>
            <a:ext cx="566078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solidFill>
                  <a:schemeClr val="bg1"/>
                </a:soli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FD76C6F-AF58-6213-AE98-E0F876DD6E99}"/>
              </a:ext>
            </a:extLst>
          </p:cNvPr>
          <p:cNvSpPr txBox="1"/>
          <p:nvPr/>
        </p:nvSpPr>
        <p:spPr>
          <a:xfrm>
            <a:off x="8225897" y="3836400"/>
            <a:ext cx="566078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solidFill>
                  <a:schemeClr val="bg1"/>
                </a:soli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D9A3545-74B9-FB64-2257-89915C21C7A2}"/>
              </a:ext>
            </a:extLst>
          </p:cNvPr>
          <p:cNvSpPr txBox="1"/>
          <p:nvPr/>
        </p:nvSpPr>
        <p:spPr>
          <a:xfrm>
            <a:off x="10438550" y="3836400"/>
            <a:ext cx="566078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solidFill>
                  <a:schemeClr val="bg1"/>
                </a:soli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5D7EBA6-5C46-89DA-E086-7E3EBC0AC6EB}"/>
              </a:ext>
            </a:extLst>
          </p:cNvPr>
          <p:cNvSpPr/>
          <p:nvPr/>
        </p:nvSpPr>
        <p:spPr>
          <a:xfrm>
            <a:off x="1033704" y="1697586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9ED0D88C-0087-8A43-D11C-7A6C195259FD}"/>
              </a:ext>
            </a:extLst>
          </p:cNvPr>
          <p:cNvSpPr/>
          <p:nvPr/>
        </p:nvSpPr>
        <p:spPr>
          <a:xfrm>
            <a:off x="4231192" y="4169172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748C2286-D131-9970-A468-1ADDE51B765E}"/>
              </a:ext>
            </a:extLst>
          </p:cNvPr>
          <p:cNvSpPr/>
          <p:nvPr/>
        </p:nvSpPr>
        <p:spPr>
          <a:xfrm>
            <a:off x="7149336" y="2197700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A801A741-CC1D-D099-7411-01ABEBC2D88B}"/>
              </a:ext>
            </a:extLst>
          </p:cNvPr>
          <p:cNvSpPr/>
          <p:nvPr/>
        </p:nvSpPr>
        <p:spPr>
          <a:xfrm>
            <a:off x="7754851" y="4717676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9E1C17F-A1A8-004D-01CC-791112B89C03}"/>
              </a:ext>
            </a:extLst>
          </p:cNvPr>
          <p:cNvSpPr/>
          <p:nvPr/>
        </p:nvSpPr>
        <p:spPr>
          <a:xfrm>
            <a:off x="11576318" y="3530344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77BF2D4-DB38-7336-74E8-AA94002F0C8C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8FB3354-BCAA-FAA4-32DB-CEC4DA256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7CB8628F-872B-7C7B-D20B-0A3A9C5BB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8422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014A8-1DF7-65D5-A646-DECC1F5B6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AB67D89-C808-1466-1C68-10DEE827D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260" y="2017314"/>
            <a:ext cx="3468925" cy="3462828"/>
          </a:xfrm>
          <a:prstGeom prst="rect">
            <a:avLst/>
          </a:prstGeom>
        </p:spPr>
      </p:pic>
      <p:graphicFrame>
        <p:nvGraphicFramePr>
          <p:cNvPr id="65" name="Диаграмма 64">
            <a:extLst>
              <a:ext uri="{FF2B5EF4-FFF2-40B4-BE49-F238E27FC236}">
                <a16:creationId xmlns:a16="http://schemas.microsoft.com/office/drawing/2014/main" id="{ACDA9BD8-670B-2A9D-2562-2C363A7ECC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0107676"/>
              </p:ext>
            </p:extLst>
          </p:nvPr>
        </p:nvGraphicFramePr>
        <p:xfrm>
          <a:off x="7480016" y="2532086"/>
          <a:ext cx="4112253" cy="234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7736380-0F52-E2F5-9A6C-D8743D557CF9}"/>
              </a:ext>
            </a:extLst>
          </p:cNvPr>
          <p:cNvGrpSpPr/>
          <p:nvPr/>
        </p:nvGrpSpPr>
        <p:grpSpPr>
          <a:xfrm>
            <a:off x="7093320" y="5293428"/>
            <a:ext cx="3683277" cy="1308795"/>
            <a:chOff x="761400" y="1755130"/>
            <a:chExt cx="3683277" cy="130879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870C5A46-ECE4-EEE0-AC87-780ACFC8C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C70964-C5CD-CE68-7DAD-2CC93235F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551EE7-BC51-42F6-136E-8F416C8D0D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17921" y="0"/>
            <a:ext cx="9693293" cy="6887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F568D0-4553-6BA3-0CA3-49B3F179C871}"/>
              </a:ext>
            </a:extLst>
          </p:cNvPr>
          <p:cNvSpPr txBox="1"/>
          <p:nvPr/>
        </p:nvSpPr>
        <p:spPr>
          <a:xfrm>
            <a:off x="1102086" y="1876076"/>
            <a:ext cx="950405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Aft>
                <a:spcPts val="800"/>
              </a:spcAft>
              <a:defRPr sz="2000">
                <a:solidFill>
                  <a:srgbClr val="1956A2"/>
                </a:solidFill>
                <a:latin typeface="Oswald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ru-RU" dirty="0">
                <a:solidFill>
                  <a:srgbClr val="EC5C58"/>
                </a:solidFill>
              </a:rPr>
              <a:t>asizexpert.ru </a:t>
            </a:r>
            <a:br>
              <a:rPr lang="ru-RU" dirty="0">
                <a:solidFill>
                  <a:srgbClr val="EC5C58"/>
                </a:solidFill>
              </a:rPr>
            </a:br>
            <a:r>
              <a:rPr lang="ru-RU" dirty="0">
                <a:solidFill>
                  <a:srgbClr val="EC5C58"/>
                </a:solidFill>
              </a:rPr>
              <a:t>«Независимая оценка компетенций в области охраны труда»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25213-D268-A1ED-9948-BCE8905EDAC8}"/>
              </a:ext>
            </a:extLst>
          </p:cNvPr>
          <p:cNvSpPr txBox="1"/>
          <p:nvPr/>
        </p:nvSpPr>
        <p:spPr>
          <a:xfrm>
            <a:off x="0" y="552379"/>
            <a:ext cx="12192000" cy="139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Сертификация — одно из важнейших направлений деятельности АСИЗ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83E774-0EB9-6830-A02F-228C93AED4D8}"/>
              </a:ext>
            </a:extLst>
          </p:cNvPr>
          <p:cNvSpPr txBox="1"/>
          <p:nvPr/>
        </p:nvSpPr>
        <p:spPr>
          <a:xfrm>
            <a:off x="1117350" y="5666856"/>
            <a:ext cx="10690400" cy="6647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R="698500">
              <a:lnSpc>
                <a:spcPct val="90000"/>
              </a:lnSpc>
              <a:spcBef>
                <a:spcPts val="600"/>
              </a:spcBef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ru-RU" dirty="0"/>
              <a:t>Зачем профсоюзам обучение применению СИЗ и оценка профрисков</a:t>
            </a:r>
            <a:r>
              <a:rPr lang="en-US" dirty="0"/>
              <a:t>?</a:t>
            </a:r>
            <a:r>
              <a:rPr lang="ru-RU" dirty="0"/>
              <a:t> —</a:t>
            </a:r>
            <a:br>
              <a:rPr lang="ru-RU" dirty="0"/>
            </a:br>
            <a:r>
              <a:rPr lang="ru-RU" dirty="0"/>
              <a:t>«Мы уверены, что независимая и стандартизированная оценка уровня знаний, навыков в области охраны труда крайне важна и для специалистов, и для компаний, где они работают»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8122B1F-BB72-8157-DC8A-22586D0C24DC}"/>
              </a:ext>
            </a:extLst>
          </p:cNvPr>
          <p:cNvGrpSpPr/>
          <p:nvPr/>
        </p:nvGrpSpPr>
        <p:grpSpPr>
          <a:xfrm>
            <a:off x="1117350" y="2563830"/>
            <a:ext cx="2641846" cy="690638"/>
            <a:chOff x="1117350" y="2563830"/>
            <a:chExt cx="2641846" cy="6906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880EE0-5473-C490-22A8-14132155B85B}"/>
                </a:ext>
              </a:extLst>
            </p:cNvPr>
            <p:cNvSpPr txBox="1"/>
            <p:nvPr/>
          </p:nvSpPr>
          <p:spPr>
            <a:xfrm>
              <a:off x="1117350" y="2563830"/>
              <a:ext cx="2381148" cy="69063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800"/>
                </a:spcAft>
              </a:pPr>
              <a:r>
                <a:rPr lang="ru-RU" sz="4400" dirty="0">
                  <a:solidFill>
                    <a:srgbClr val="EC5C58"/>
                  </a:soli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600+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45A659-09CC-78E6-D7A7-B28062C730CD}"/>
                </a:ext>
              </a:extLst>
            </p:cNvPr>
            <p:cNvSpPr txBox="1"/>
            <p:nvPr/>
          </p:nvSpPr>
          <p:spPr>
            <a:xfrm>
              <a:off x="2390596" y="2633901"/>
              <a:ext cx="1368600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000" dirty="0">
                  <a:solidFill>
                    <a:srgbClr val="EC5C58"/>
                  </a:solidFill>
                  <a:latin typeface="Oswald" panose="00000500000000000000" pitchFamily="2" charset="-52"/>
                </a:rPr>
                <a:t>выдано сертификатов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F6CE8998-74A0-9B74-F09A-6199507A0D42}"/>
              </a:ext>
            </a:extLst>
          </p:cNvPr>
          <p:cNvGrpSpPr/>
          <p:nvPr/>
        </p:nvGrpSpPr>
        <p:grpSpPr>
          <a:xfrm>
            <a:off x="1102086" y="3313525"/>
            <a:ext cx="3054978" cy="690638"/>
            <a:chOff x="1102086" y="3313525"/>
            <a:chExt cx="3054978" cy="69063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F03B12-E4F1-F916-FE25-DB2843CD2B39}"/>
                </a:ext>
              </a:extLst>
            </p:cNvPr>
            <p:cNvSpPr txBox="1"/>
            <p:nvPr/>
          </p:nvSpPr>
          <p:spPr>
            <a:xfrm>
              <a:off x="1102086" y="3313525"/>
              <a:ext cx="2381148" cy="69063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800"/>
                </a:spcAft>
              </a:pPr>
              <a:r>
                <a:rPr lang="ru-RU" sz="4400" dirty="0">
                  <a:solidFill>
                    <a:srgbClr val="EC5C58"/>
                  </a:soli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230+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B1E002-71F9-B60C-027A-A670E8788168}"/>
                </a:ext>
              </a:extLst>
            </p:cNvPr>
            <p:cNvSpPr txBox="1"/>
            <p:nvPr/>
          </p:nvSpPr>
          <p:spPr>
            <a:xfrm>
              <a:off x="2390596" y="3352316"/>
              <a:ext cx="1766468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000" dirty="0">
                  <a:solidFill>
                    <a:srgbClr val="EC5C58"/>
                  </a:solidFill>
                  <a:latin typeface="Oswald" panose="00000500000000000000" pitchFamily="2" charset="-52"/>
                </a:rPr>
                <a:t>экспертов</a:t>
              </a:r>
              <a:br>
                <a:rPr lang="ru-RU" sz="2000" dirty="0">
                  <a:solidFill>
                    <a:srgbClr val="EC5C58"/>
                  </a:solidFill>
                  <a:latin typeface="Oswald" panose="00000500000000000000" pitchFamily="2" charset="-52"/>
                </a:rPr>
              </a:br>
              <a:r>
                <a:rPr lang="ru-RU" sz="2000" dirty="0">
                  <a:solidFill>
                    <a:srgbClr val="EC5C58"/>
                  </a:solidFill>
                  <a:latin typeface="Oswald" panose="00000500000000000000" pitchFamily="2" charset="-52"/>
                </a:rPr>
                <a:t>сертифицировано</a:t>
              </a: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411BE6EA-8944-E32B-4B2D-50AE84532FF2}"/>
              </a:ext>
            </a:extLst>
          </p:cNvPr>
          <p:cNvGrpSpPr/>
          <p:nvPr/>
        </p:nvGrpSpPr>
        <p:grpSpPr>
          <a:xfrm>
            <a:off x="1360117" y="4004163"/>
            <a:ext cx="2381148" cy="690638"/>
            <a:chOff x="1360117" y="4004163"/>
            <a:chExt cx="2381148" cy="69063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4C1AB2C-CAA7-3571-E312-B663CAE32D1D}"/>
                </a:ext>
              </a:extLst>
            </p:cNvPr>
            <p:cNvSpPr txBox="1"/>
            <p:nvPr/>
          </p:nvSpPr>
          <p:spPr>
            <a:xfrm>
              <a:off x="1360117" y="4004163"/>
              <a:ext cx="2381148" cy="69063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800"/>
                </a:spcAft>
              </a:pPr>
              <a:r>
                <a:rPr lang="ru-RU" sz="4400" dirty="0">
                  <a:solidFill>
                    <a:srgbClr val="EC5C58"/>
                  </a:soli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60+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7DAD896-9A16-4760-C2AE-04C29DED4667}"/>
                </a:ext>
              </a:extLst>
            </p:cNvPr>
            <p:cNvSpPr txBox="1"/>
            <p:nvPr/>
          </p:nvSpPr>
          <p:spPr>
            <a:xfrm>
              <a:off x="2372665" y="4237215"/>
              <a:ext cx="1368600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000" dirty="0">
                  <a:solidFill>
                    <a:srgbClr val="EC5C58"/>
                  </a:solidFill>
                  <a:latin typeface="Oswald" panose="00000500000000000000" pitchFamily="2" charset="-52"/>
                </a:rPr>
                <a:t>городов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21919CC-68FA-C2F8-ADFE-E2781B88219D}"/>
              </a:ext>
            </a:extLst>
          </p:cNvPr>
          <p:cNvSpPr txBox="1"/>
          <p:nvPr/>
        </p:nvSpPr>
        <p:spPr>
          <a:xfrm>
            <a:off x="7722783" y="3019589"/>
            <a:ext cx="3670818" cy="69063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600" normalizeH="0" baseline="0" noProof="0" dirty="0">
                <a:ln>
                  <a:noFill/>
                </a:ln>
                <a:solidFill>
                  <a:srgbClr val="1956A2"/>
                </a:solidFill>
                <a:effectLst/>
                <a:uLnTx/>
                <a:uFillTx/>
                <a:latin typeface="Oswald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rgbClr val="1956A2"/>
              </a:solidFill>
              <a:effectLst/>
              <a:uLnTx/>
              <a:uFillTx/>
              <a:latin typeface="Oswald Medium" panose="000006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A7E0B6-84CE-D9CE-2152-CCD63FDAB9E7}"/>
              </a:ext>
            </a:extLst>
          </p:cNvPr>
          <p:cNvSpPr txBox="1"/>
          <p:nvPr/>
        </p:nvSpPr>
        <p:spPr>
          <a:xfrm>
            <a:off x="8904918" y="3652406"/>
            <a:ext cx="13686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956A2"/>
                </a:solidFill>
                <a:latin typeface="Oswald" panose="00000500000000000000" pitchFamily="2" charset="-52"/>
              </a:rPr>
              <a:t>экспертных направлений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580B3E6-70A6-1D56-144A-81DEEFA78883}"/>
              </a:ext>
            </a:extLst>
          </p:cNvPr>
          <p:cNvGrpSpPr/>
          <p:nvPr/>
        </p:nvGrpSpPr>
        <p:grpSpPr>
          <a:xfrm>
            <a:off x="1043280" y="4581086"/>
            <a:ext cx="3113783" cy="690638"/>
            <a:chOff x="1043280" y="4581086"/>
            <a:chExt cx="3113783" cy="690638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E82F611-C51C-6329-07E5-27E0A302898B}"/>
                </a:ext>
              </a:extLst>
            </p:cNvPr>
            <p:cNvSpPr txBox="1"/>
            <p:nvPr/>
          </p:nvSpPr>
          <p:spPr>
            <a:xfrm>
              <a:off x="1043280" y="4581086"/>
              <a:ext cx="2381148" cy="69063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800"/>
                </a:spcAft>
              </a:pPr>
              <a:r>
                <a:rPr lang="ru-RU" sz="4400" dirty="0">
                  <a:solidFill>
                    <a:srgbClr val="EC5C58"/>
                  </a:soli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1 год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66A2FB-65F6-4199-18EE-66C8A93829DE}"/>
                </a:ext>
              </a:extLst>
            </p:cNvPr>
            <p:cNvSpPr txBox="1"/>
            <p:nvPr/>
          </p:nvSpPr>
          <p:spPr>
            <a:xfrm>
              <a:off x="2360698" y="4675863"/>
              <a:ext cx="1796365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000" dirty="0">
                  <a:solidFill>
                    <a:srgbClr val="EC5C58"/>
                  </a:solidFill>
                  <a:latin typeface="Oswald" panose="00000500000000000000" pitchFamily="2" charset="-52"/>
                </a:rPr>
                <a:t>с момента запуска системы</a:t>
              </a:r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E15E819-842B-5DF7-79D3-7999C974CB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30647" y="2605501"/>
            <a:ext cx="2797323" cy="2797323"/>
          </a:xfrm>
          <a:prstGeom prst="rect">
            <a:avLst/>
          </a:prstGeom>
        </p:spPr>
      </p:pic>
      <p:sp>
        <p:nvSpPr>
          <p:cNvPr id="66" name="Овал 65">
            <a:extLst>
              <a:ext uri="{FF2B5EF4-FFF2-40B4-BE49-F238E27FC236}">
                <a16:creationId xmlns:a16="http://schemas.microsoft.com/office/drawing/2014/main" id="{1C6AA63D-54AD-871A-8EB2-95A70DE4F2E5}"/>
              </a:ext>
            </a:extLst>
          </p:cNvPr>
          <p:cNvSpPr/>
          <p:nvPr/>
        </p:nvSpPr>
        <p:spPr>
          <a:xfrm>
            <a:off x="8472340" y="3092707"/>
            <a:ext cx="206943" cy="206943"/>
          </a:xfrm>
          <a:prstGeom prst="ellipse">
            <a:avLst/>
          </a:prstGeom>
          <a:solidFill>
            <a:srgbClr val="8FA2D4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788B502-3A19-540E-940F-2F5E04E5BFCD}"/>
              </a:ext>
            </a:extLst>
          </p:cNvPr>
          <p:cNvSpPr txBox="1"/>
          <p:nvPr/>
        </p:nvSpPr>
        <p:spPr>
          <a:xfrm>
            <a:off x="7665274" y="2118055"/>
            <a:ext cx="1789586" cy="4431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698500">
              <a:lnSpc>
                <a:spcPct val="9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Оценка профрисков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3109276-2653-7997-92AF-AEB42C619565}"/>
              </a:ext>
            </a:extLst>
          </p:cNvPr>
          <p:cNvSpPr txBox="1"/>
          <p:nvPr/>
        </p:nvSpPr>
        <p:spPr>
          <a:xfrm>
            <a:off x="9797596" y="2113843"/>
            <a:ext cx="2858516" cy="4431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698500">
              <a:lnSpc>
                <a:spcPct val="9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Обучение применению (использованию) СИЗ</a:t>
            </a: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E6BFE6AA-3004-31CA-EE58-132C1AB0E261}"/>
              </a:ext>
            </a:extLst>
          </p:cNvPr>
          <p:cNvSpPr/>
          <p:nvPr/>
        </p:nvSpPr>
        <p:spPr>
          <a:xfrm>
            <a:off x="10458236" y="3313525"/>
            <a:ext cx="206943" cy="206943"/>
          </a:xfrm>
          <a:prstGeom prst="ellipse">
            <a:avLst/>
          </a:prstGeom>
          <a:solidFill>
            <a:srgbClr val="3B64AD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D94347-3C18-8914-FB40-1BE6557CA55D}"/>
              </a:ext>
            </a:extLst>
          </p:cNvPr>
          <p:cNvSpPr txBox="1"/>
          <p:nvPr/>
        </p:nvSpPr>
        <p:spPr>
          <a:xfrm>
            <a:off x="7665274" y="4606831"/>
            <a:ext cx="5097882" cy="65248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698500">
              <a:lnSpc>
                <a:spcPct val="90000"/>
              </a:lnSpc>
              <a:spcBef>
                <a:spcPts val="600"/>
              </a:spcBef>
            </a:pPr>
            <a:r>
              <a:rPr lang="ru-RU" sz="1200" dirty="0">
                <a:solidFill>
                  <a:srgbClr val="315493"/>
                </a:solidFill>
                <a:sym typeface="Wingdings 2" panose="05020102010507070707" pitchFamily="18" charset="2"/>
              </a:rPr>
              <a:t>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 2" panose="05020102010507070707" pitchFamily="18" charset="2"/>
              </a:rPr>
              <a:t> Подбор СИЗ</a:t>
            </a:r>
          </a:p>
          <a:p>
            <a:pPr marR="698500">
              <a:lnSpc>
                <a:spcPct val="90000"/>
              </a:lnSpc>
              <a:spcBef>
                <a:spcPts val="600"/>
              </a:spcBef>
            </a:pPr>
            <a:r>
              <a:rPr lang="ru-RU" sz="1200" dirty="0">
                <a:solidFill>
                  <a:srgbClr val="4472C4"/>
                </a:solidFill>
                <a:sym typeface="Wingdings 2" panose="05020102010507070707" pitchFamily="18" charset="2"/>
              </a:rPr>
              <a:t>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 2" panose="05020102010507070707" pitchFamily="18" charset="2"/>
              </a:rPr>
              <a:t> Расследование несчастных случаев</a:t>
            </a:r>
          </a:p>
          <a:p>
            <a:pPr marR="698500">
              <a:lnSpc>
                <a:spcPct val="90000"/>
              </a:lnSpc>
              <a:spcBef>
                <a:spcPts val="600"/>
              </a:spcBef>
            </a:pPr>
            <a:r>
              <a:rPr lang="ru-RU" sz="1200" dirty="0">
                <a:solidFill>
                  <a:srgbClr val="BAC4E2"/>
                </a:solidFill>
                <a:sym typeface="Wingdings 2" panose="05020102010507070707" pitchFamily="18" charset="2"/>
              </a:rPr>
              <a:t>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 2" panose="05020102010507070707" pitchFamily="18" charset="2"/>
              </a:rPr>
              <a:t> Тех. Регулирование, идентификация и оценка соответствия СИЗ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Полилиния: фигура 70">
            <a:extLst>
              <a:ext uri="{FF2B5EF4-FFF2-40B4-BE49-F238E27FC236}">
                <a16:creationId xmlns:a16="http://schemas.microsoft.com/office/drawing/2014/main" id="{4A84EB44-EC46-2D16-E44D-9D3BCF1C9F64}"/>
              </a:ext>
            </a:extLst>
          </p:cNvPr>
          <p:cNvSpPr/>
          <p:nvPr/>
        </p:nvSpPr>
        <p:spPr>
          <a:xfrm>
            <a:off x="8128000" y="2724150"/>
            <a:ext cx="387350" cy="387350"/>
          </a:xfrm>
          <a:custGeom>
            <a:avLst/>
            <a:gdLst>
              <a:gd name="connsiteX0" fmla="*/ 387350 w 387350"/>
              <a:gd name="connsiteY0" fmla="*/ 387350 h 387350"/>
              <a:gd name="connsiteX1" fmla="*/ 0 w 387350"/>
              <a:gd name="connsiteY1" fmla="*/ 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7350" h="387350">
                <a:moveTo>
                  <a:pt x="387350" y="387350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1956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8A6E860B-F174-ADD2-39EB-73D8D49C86E2}"/>
              </a:ext>
            </a:extLst>
          </p:cNvPr>
          <p:cNvSpPr/>
          <p:nvPr/>
        </p:nvSpPr>
        <p:spPr>
          <a:xfrm flipH="1">
            <a:off x="10678210" y="2964966"/>
            <a:ext cx="387350" cy="387350"/>
          </a:xfrm>
          <a:custGeom>
            <a:avLst/>
            <a:gdLst>
              <a:gd name="connsiteX0" fmla="*/ 387350 w 387350"/>
              <a:gd name="connsiteY0" fmla="*/ 387350 h 387350"/>
              <a:gd name="connsiteX1" fmla="*/ 0 w 387350"/>
              <a:gd name="connsiteY1" fmla="*/ 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7350" h="387350">
                <a:moveTo>
                  <a:pt x="387350" y="387350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1956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CA29558-459C-DEAD-1015-397F68F9D962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D3D49EA-3836-FEF4-667D-6B5338C2A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BF2613F7-703B-E9D3-DFD1-0977C1E0D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569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85EB7-6D24-0A52-C7C5-F7DCA813F305}"/>
              </a:ext>
            </a:extLst>
          </p:cNvPr>
          <p:cNvSpPr txBox="1"/>
          <p:nvPr/>
        </p:nvSpPr>
        <p:spPr>
          <a:xfrm>
            <a:off x="0" y="552379"/>
            <a:ext cx="12192000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Объекты сертификации системы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952E64B-BB23-0859-C727-9F7898AFE90C}"/>
              </a:ext>
            </a:extLst>
          </p:cNvPr>
          <p:cNvGrpSpPr/>
          <p:nvPr/>
        </p:nvGrpSpPr>
        <p:grpSpPr>
          <a:xfrm>
            <a:off x="555068" y="1500554"/>
            <a:ext cx="11323423" cy="4685400"/>
            <a:chOff x="494110" y="1976336"/>
            <a:chExt cx="8237310" cy="3408430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90D1E8E0-5AC2-55E0-DF49-F152E1E19CF4}"/>
                </a:ext>
              </a:extLst>
            </p:cNvPr>
            <p:cNvSpPr/>
            <p:nvPr/>
          </p:nvSpPr>
          <p:spPr>
            <a:xfrm>
              <a:off x="494110" y="1976336"/>
              <a:ext cx="2649256" cy="1659712"/>
            </a:xfrm>
            <a:prstGeom prst="roundRect">
              <a:avLst>
                <a:gd name="adj" fmla="val 6888"/>
              </a:avLst>
            </a:prstGeom>
            <a:solidFill>
              <a:srgbClr val="D2E3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ru-RU" sz="1600">
                <a:solidFill>
                  <a:srgbClr val="FFFFFF"/>
                </a:solidFill>
                <a:latin typeface="Oswald" panose="00000500000000000000" pitchFamily="2" charset="-52"/>
              </a:endParaRP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2AC3E07E-F945-B34D-BCE5-411B34328970}"/>
                </a:ext>
              </a:extLst>
            </p:cNvPr>
            <p:cNvSpPr/>
            <p:nvPr/>
          </p:nvSpPr>
          <p:spPr>
            <a:xfrm>
              <a:off x="3233681" y="1976336"/>
              <a:ext cx="2649256" cy="1659712"/>
            </a:xfrm>
            <a:prstGeom prst="roundRect">
              <a:avLst>
                <a:gd name="adj" fmla="val 6888"/>
              </a:avLst>
            </a:prstGeom>
            <a:solidFill>
              <a:srgbClr val="C0DD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ru-RU" sz="1600">
                <a:solidFill>
                  <a:srgbClr val="FFFFFF"/>
                </a:solidFill>
                <a:latin typeface="Oswald" panose="00000500000000000000" pitchFamily="2" charset="-52"/>
              </a:endParaRP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99C1531E-25E1-754D-D13B-15EC5266DD2F}"/>
                </a:ext>
              </a:extLst>
            </p:cNvPr>
            <p:cNvSpPr/>
            <p:nvPr/>
          </p:nvSpPr>
          <p:spPr>
            <a:xfrm>
              <a:off x="494110" y="3725054"/>
              <a:ext cx="2649256" cy="1659712"/>
            </a:xfrm>
            <a:prstGeom prst="roundRect">
              <a:avLst>
                <a:gd name="adj" fmla="val 6888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ru-RU" sz="1600">
                <a:solidFill>
                  <a:srgbClr val="FFFFFF"/>
                </a:solidFill>
                <a:latin typeface="Oswald" panose="00000500000000000000" pitchFamily="2" charset="-52"/>
              </a:endParaRP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CCC866B-1435-47F5-21AF-E8E91E4F2594}"/>
                </a:ext>
              </a:extLst>
            </p:cNvPr>
            <p:cNvSpPr/>
            <p:nvPr/>
          </p:nvSpPr>
          <p:spPr>
            <a:xfrm>
              <a:off x="3233681" y="3725054"/>
              <a:ext cx="2649256" cy="1659712"/>
            </a:xfrm>
            <a:prstGeom prst="roundRect">
              <a:avLst>
                <a:gd name="adj" fmla="val 6888"/>
              </a:avLst>
            </a:prstGeom>
            <a:solidFill>
              <a:srgbClr val="2D3E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ru-RU" sz="1600">
                <a:solidFill>
                  <a:srgbClr val="FFFFFF"/>
                </a:solidFill>
                <a:latin typeface="Oswald" panose="00000500000000000000" pitchFamily="2" charset="-52"/>
              </a:endParaRP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3EE5682-0EBE-4605-C25D-2D5CC3EDCE78}"/>
                </a:ext>
              </a:extLst>
            </p:cNvPr>
            <p:cNvSpPr/>
            <p:nvPr/>
          </p:nvSpPr>
          <p:spPr>
            <a:xfrm>
              <a:off x="5973251" y="1976336"/>
              <a:ext cx="2649256" cy="3408430"/>
            </a:xfrm>
            <a:prstGeom prst="roundRect">
              <a:avLst>
                <a:gd name="adj" fmla="val 3331"/>
              </a:avLst>
            </a:prstGeom>
            <a:solidFill>
              <a:srgbClr val="D942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ru-RU" sz="1600">
                <a:solidFill>
                  <a:srgbClr val="FFFFFF"/>
                </a:solidFill>
                <a:latin typeface="Oswald" panose="00000500000000000000" pitchFamily="2" charset="-5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CCEF99-7F85-9C48-A99E-75FDB05AD7D3}"/>
                </a:ext>
              </a:extLst>
            </p:cNvPr>
            <p:cNvSpPr txBox="1"/>
            <p:nvPr/>
          </p:nvSpPr>
          <p:spPr>
            <a:xfrm>
              <a:off x="671686" y="2211833"/>
              <a:ext cx="2424055" cy="1195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defRPr/>
              </a:pPr>
              <a:r>
                <a:rPr lang="ru-RU" sz="2800" dirty="0">
                  <a:solidFill>
                    <a:srgbClr val="262626"/>
                  </a:solidFill>
                  <a:latin typeface="Oswald" panose="00000500000000000000" pitchFamily="2" charset="-52"/>
                </a:rPr>
                <a:t>Эксперт</a:t>
              </a:r>
              <a:br>
                <a:rPr lang="ru-RU" sz="2800" dirty="0">
                  <a:solidFill>
                    <a:srgbClr val="262626"/>
                  </a:solidFill>
                  <a:latin typeface="Oswald" panose="00000500000000000000" pitchFamily="2" charset="-52"/>
                </a:rPr>
              </a:br>
              <a:r>
                <a:rPr lang="ru-RU" sz="2800" dirty="0">
                  <a:solidFill>
                    <a:srgbClr val="262626"/>
                  </a:solidFill>
                  <a:latin typeface="Oswald" panose="00000500000000000000" pitchFamily="2" charset="-52"/>
                </a:rPr>
                <a:t>по подбору средств индивидуальной защиты (СИЗ)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B2D409-FB7B-D8C0-B8BA-D2CCD153249E}"/>
                </a:ext>
              </a:extLst>
            </p:cNvPr>
            <p:cNvSpPr txBox="1"/>
            <p:nvPr/>
          </p:nvSpPr>
          <p:spPr>
            <a:xfrm>
              <a:off x="3346281" y="2211833"/>
              <a:ext cx="2424055" cy="1195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defRPr/>
              </a:pPr>
              <a:r>
                <a:rPr lang="ru-RU" sz="2800" dirty="0">
                  <a:solidFill>
                    <a:srgbClr val="262626"/>
                  </a:solidFill>
                  <a:latin typeface="Oswald" panose="00000500000000000000" pitchFamily="2" charset="-52"/>
                </a:rPr>
                <a:t>Эксперт</a:t>
              </a:r>
              <a:br>
                <a:rPr lang="ru-RU" sz="2800" dirty="0">
                  <a:solidFill>
                    <a:srgbClr val="262626"/>
                  </a:solidFill>
                  <a:latin typeface="Oswald" panose="00000500000000000000" pitchFamily="2" charset="-52"/>
                </a:rPr>
              </a:br>
              <a:r>
                <a:rPr lang="ru-RU" sz="2800" dirty="0">
                  <a:solidFill>
                    <a:srgbClr val="262626"/>
                  </a:solidFill>
                  <a:latin typeface="Oswald" panose="00000500000000000000" pitchFamily="2" charset="-52"/>
                </a:rPr>
                <a:t>по обучению</a:t>
              </a:r>
              <a:br>
                <a:rPr lang="ru-RU" sz="2800" dirty="0">
                  <a:solidFill>
                    <a:srgbClr val="262626"/>
                  </a:solidFill>
                  <a:latin typeface="Oswald" panose="00000500000000000000" pitchFamily="2" charset="-52"/>
                </a:rPr>
              </a:br>
              <a:r>
                <a:rPr lang="ru-RU" sz="2800" dirty="0">
                  <a:solidFill>
                    <a:srgbClr val="262626"/>
                  </a:solidFill>
                  <a:latin typeface="Oswald" panose="00000500000000000000" pitchFamily="2" charset="-52"/>
                </a:rPr>
                <a:t>по использованию (применению) СИЗ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E404F-21E6-1E4B-20AC-684960227C78}"/>
                </a:ext>
              </a:extLst>
            </p:cNvPr>
            <p:cNvSpPr txBox="1"/>
            <p:nvPr/>
          </p:nvSpPr>
          <p:spPr>
            <a:xfrm>
              <a:off x="671686" y="3936290"/>
              <a:ext cx="2424055" cy="1195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defRPr/>
              </a:pPr>
              <a:r>
                <a:rPr lang="ru-RU" sz="2800" dirty="0">
                  <a:solidFill>
                    <a:srgbClr val="FFFFFF"/>
                  </a:solidFill>
                  <a:latin typeface="Oswald" panose="00000500000000000000" pitchFamily="2" charset="-52"/>
                </a:rPr>
                <a:t>Эксперт</a:t>
              </a:r>
              <a:br>
                <a:rPr lang="ru-RU" sz="2800" dirty="0">
                  <a:solidFill>
                    <a:srgbClr val="FFFFFF"/>
                  </a:solidFill>
                  <a:latin typeface="Oswald" panose="00000500000000000000" pitchFamily="2" charset="-52"/>
                </a:rPr>
              </a:br>
              <a:r>
                <a:rPr lang="ru-RU" sz="2800" dirty="0">
                  <a:solidFill>
                    <a:srgbClr val="FFFFFF"/>
                  </a:solidFill>
                  <a:latin typeface="Oswald" panose="00000500000000000000" pitchFamily="2" charset="-52"/>
                </a:rPr>
                <a:t>по оценке профессиональных рисков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F5A1CD-00A9-B8E8-DCFD-4C8727223475}"/>
                </a:ext>
              </a:extLst>
            </p:cNvPr>
            <p:cNvSpPr txBox="1"/>
            <p:nvPr/>
          </p:nvSpPr>
          <p:spPr>
            <a:xfrm>
              <a:off x="3346281" y="3936290"/>
              <a:ext cx="2424055" cy="913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defRPr/>
              </a:pPr>
              <a:r>
                <a:rPr lang="ru-RU" sz="2800" dirty="0">
                  <a:solidFill>
                    <a:srgbClr val="FFFFFF"/>
                  </a:solidFill>
                  <a:latin typeface="Oswald" panose="00000500000000000000" pitchFamily="2" charset="-52"/>
                </a:rPr>
                <a:t>Эксперт</a:t>
              </a:r>
              <a:br>
                <a:rPr lang="ru-RU" sz="2800" dirty="0">
                  <a:solidFill>
                    <a:srgbClr val="FFFFFF"/>
                  </a:solidFill>
                  <a:latin typeface="Oswald" panose="00000500000000000000" pitchFamily="2" charset="-52"/>
                </a:rPr>
              </a:br>
              <a:r>
                <a:rPr lang="ru-RU" sz="2800" dirty="0">
                  <a:solidFill>
                    <a:srgbClr val="FFFFFF"/>
                  </a:solidFill>
                  <a:latin typeface="Oswald" panose="00000500000000000000" pitchFamily="2" charset="-52"/>
                </a:rPr>
                <a:t>по расследованию несчастных случаев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0849AB-0DE0-B9E3-EAE2-C5E5F985ADA6}"/>
                </a:ext>
              </a:extLst>
            </p:cNvPr>
            <p:cNvSpPr txBox="1"/>
            <p:nvPr/>
          </p:nvSpPr>
          <p:spPr>
            <a:xfrm>
              <a:off x="6085850" y="2211834"/>
              <a:ext cx="2514371" cy="1477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defRPr/>
              </a:pPr>
              <a:r>
                <a:rPr lang="ru-RU" sz="2800" dirty="0">
                  <a:solidFill>
                    <a:srgbClr val="FFFFFF"/>
                  </a:solidFill>
                  <a:latin typeface="Oswald" panose="00000500000000000000" pitchFamily="2" charset="-52"/>
                </a:rPr>
                <a:t>Эксперт в области технического регулирования, идентификации и оценки соответствия</a:t>
              </a:r>
            </a:p>
          </p:txBody>
        </p:sp>
        <p:sp>
          <p:nvSpPr>
            <p:cNvPr id="14" name="Заголовок 1">
              <a:extLst>
                <a:ext uri="{FF2B5EF4-FFF2-40B4-BE49-F238E27FC236}">
                  <a16:creationId xmlns:a16="http://schemas.microsoft.com/office/drawing/2014/main" id="{33007C67-24A1-BDC3-074E-BA4CB08AECB9}"/>
                </a:ext>
              </a:extLst>
            </p:cNvPr>
            <p:cNvSpPr txBox="1">
              <a:spLocks/>
            </p:cNvSpPr>
            <p:nvPr/>
          </p:nvSpPr>
          <p:spPr>
            <a:xfrm>
              <a:off x="5698898" y="3987577"/>
              <a:ext cx="3032522" cy="967224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800">
                <a:defRPr/>
              </a:pPr>
              <a:r>
                <a:rPr lang="ru-RU" sz="9600" dirty="0">
                  <a:solidFill>
                    <a:srgbClr val="2D3E5A"/>
                  </a:solidFill>
                  <a:latin typeface="Oswald" panose="00000500000000000000" pitchFamily="2" charset="-52"/>
                  <a:ea typeface="Verdana" panose="020B0604030504040204" pitchFamily="34" charset="0"/>
                  <a:cs typeface="Times New Roman" panose="02020603050405020304" pitchFamily="18" charset="0"/>
                </a:rPr>
                <a:t>СИЗ</a:t>
              </a:r>
              <a:endParaRPr lang="ru-RU" sz="14900" dirty="0">
                <a:solidFill>
                  <a:srgbClr val="2D3E5A"/>
                </a:solidFill>
                <a:latin typeface="Oswald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20AEB5C-1D16-AA81-0891-345A04D2CD11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6048248-A8B2-A419-A12C-B8E02BE57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CF8AB42F-40F6-0425-9011-5A80D90ED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0392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47395-B04D-502C-3075-E58518FF1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8105E93-790E-9B8A-7D7F-810E205C8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92" y="1979488"/>
            <a:ext cx="3468925" cy="34628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829ABC7-38CF-20FD-B119-7781AA039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784" y="2669306"/>
            <a:ext cx="3468925" cy="346282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49D5E41-A2D6-9649-8CA2-89FAF0616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892" y="1123534"/>
            <a:ext cx="3468925" cy="346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97D330-6564-67E2-5015-7404597ECF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00498-22A8-DA39-AD3D-5946BA8DBD05}"/>
              </a:ext>
            </a:extLst>
          </p:cNvPr>
          <p:cNvSpPr txBox="1"/>
          <p:nvPr/>
        </p:nvSpPr>
        <p:spPr>
          <a:xfrm>
            <a:off x="0" y="552379"/>
            <a:ext cx="12192000" cy="139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Лидер — не тот, кто командует.</a:t>
            </a:r>
            <a:br>
              <a:rPr lang="en-US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Лидер — тот, кто зажигает других.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1BA16-795B-67CC-9E6B-893CA2396B31}"/>
              </a:ext>
            </a:extLst>
          </p:cNvPr>
          <p:cNvSpPr txBox="1"/>
          <p:nvPr/>
        </p:nvSpPr>
        <p:spPr>
          <a:xfrm>
            <a:off x="4866317" y="6132494"/>
            <a:ext cx="234250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F5EA8"/>
                </a:solidFill>
                <a:latin typeface="Oswald" panose="00000500000000000000" pitchFamily="2" charset="-52"/>
              </a:rPr>
              <a:t>Какой стиль выбираем?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E0FDAB7-D10D-6AA7-990C-661EA80DA119}"/>
              </a:ext>
            </a:extLst>
          </p:cNvPr>
          <p:cNvGrpSpPr/>
          <p:nvPr/>
        </p:nvGrpSpPr>
        <p:grpSpPr>
          <a:xfrm>
            <a:off x="911039" y="4174027"/>
            <a:ext cx="3341246" cy="495524"/>
            <a:chOff x="1099627" y="2189924"/>
            <a:chExt cx="5089417" cy="495524"/>
          </a:xfrm>
          <a:solidFill>
            <a:srgbClr val="D1E4F0"/>
          </a:solidFill>
        </p:grpSpPr>
        <p:sp>
          <p:nvSpPr>
            <p:cNvPr id="13" name="Прямоугольник: скругленные верхние углы 12">
              <a:extLst>
                <a:ext uri="{FF2B5EF4-FFF2-40B4-BE49-F238E27FC236}">
                  <a16:creationId xmlns:a16="http://schemas.microsoft.com/office/drawing/2014/main" id="{ED81AD13-9186-7D9D-B3F4-1D820943BD7F}"/>
                </a:ext>
              </a:extLst>
            </p:cNvPr>
            <p:cNvSpPr/>
            <p:nvPr/>
          </p:nvSpPr>
          <p:spPr>
            <a:xfrm>
              <a:off x="1099627" y="2189924"/>
              <a:ext cx="5089417" cy="495524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113B6D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25662A-A71F-61DB-962D-BA28A5F9A239}"/>
                </a:ext>
              </a:extLst>
            </p:cNvPr>
            <p:cNvSpPr txBox="1"/>
            <p:nvPr/>
          </p:nvSpPr>
          <p:spPr>
            <a:xfrm>
              <a:off x="1393449" y="2249333"/>
              <a:ext cx="4501772" cy="376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sz="2400" dirty="0">
                  <a:solidFill>
                    <a:srgbClr val="113B6D"/>
                  </a:solidFill>
                  <a:latin typeface="Oswald" panose="00000500000000000000" pitchFamily="2" charset="-52"/>
                </a:rPr>
                <a:t>Ведет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264C8F2-3FF6-260B-5F0F-16E0BDCF3E9D}"/>
              </a:ext>
            </a:extLst>
          </p:cNvPr>
          <p:cNvGrpSpPr/>
          <p:nvPr/>
        </p:nvGrpSpPr>
        <p:grpSpPr>
          <a:xfrm>
            <a:off x="4585827" y="3028342"/>
            <a:ext cx="3341246" cy="495524"/>
            <a:chOff x="1099627" y="2189924"/>
            <a:chExt cx="5089417" cy="495524"/>
          </a:xfrm>
          <a:solidFill>
            <a:srgbClr val="D1E4F0"/>
          </a:solidFill>
        </p:grpSpPr>
        <p:sp>
          <p:nvSpPr>
            <p:cNvPr id="23" name="Прямоугольник: скругленные верхние углы 22">
              <a:extLst>
                <a:ext uri="{FF2B5EF4-FFF2-40B4-BE49-F238E27FC236}">
                  <a16:creationId xmlns:a16="http://schemas.microsoft.com/office/drawing/2014/main" id="{C1BD7F7E-1FEC-174D-7D41-A5511DFA7FA0}"/>
                </a:ext>
              </a:extLst>
            </p:cNvPr>
            <p:cNvSpPr/>
            <p:nvPr/>
          </p:nvSpPr>
          <p:spPr>
            <a:xfrm>
              <a:off x="1099627" y="2189924"/>
              <a:ext cx="5089417" cy="495524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113B6D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71D2E5-4114-2680-02D0-04FE8245E6B9}"/>
                </a:ext>
              </a:extLst>
            </p:cNvPr>
            <p:cNvSpPr txBox="1"/>
            <p:nvPr/>
          </p:nvSpPr>
          <p:spPr>
            <a:xfrm>
              <a:off x="1393449" y="2249333"/>
              <a:ext cx="4501772" cy="376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sz="2400" dirty="0">
                  <a:solidFill>
                    <a:srgbClr val="113B6D"/>
                  </a:solidFill>
                  <a:latin typeface="Oswald" panose="00000500000000000000" pitchFamily="2" charset="-52"/>
                </a:rPr>
                <a:t>Гонит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9DE6A7D-4616-8BE5-906C-F6262E3C963F}"/>
              </a:ext>
            </a:extLst>
          </p:cNvPr>
          <p:cNvGrpSpPr/>
          <p:nvPr/>
        </p:nvGrpSpPr>
        <p:grpSpPr>
          <a:xfrm>
            <a:off x="8252386" y="5125895"/>
            <a:ext cx="3341246" cy="495524"/>
            <a:chOff x="1099627" y="2189924"/>
            <a:chExt cx="5089417" cy="495524"/>
          </a:xfrm>
          <a:solidFill>
            <a:srgbClr val="D1E4F0"/>
          </a:solidFill>
        </p:grpSpPr>
        <p:sp>
          <p:nvSpPr>
            <p:cNvPr id="27" name="Прямоугольник: скругленные верхние углы 26">
              <a:extLst>
                <a:ext uri="{FF2B5EF4-FFF2-40B4-BE49-F238E27FC236}">
                  <a16:creationId xmlns:a16="http://schemas.microsoft.com/office/drawing/2014/main" id="{C9996BD6-841C-19B3-C5A3-C8B202C27016}"/>
                </a:ext>
              </a:extLst>
            </p:cNvPr>
            <p:cNvSpPr/>
            <p:nvPr/>
          </p:nvSpPr>
          <p:spPr>
            <a:xfrm>
              <a:off x="1099627" y="2189924"/>
              <a:ext cx="5089417" cy="495524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113B6D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21E80D-913D-FC81-1C2A-5BE7009DE54F}"/>
                </a:ext>
              </a:extLst>
            </p:cNvPr>
            <p:cNvSpPr txBox="1"/>
            <p:nvPr/>
          </p:nvSpPr>
          <p:spPr>
            <a:xfrm>
              <a:off x="1393449" y="2249333"/>
              <a:ext cx="4501772" cy="376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sz="2400" dirty="0">
                  <a:solidFill>
                    <a:srgbClr val="113B6D"/>
                  </a:solidFill>
                  <a:latin typeface="Oswald" panose="00000500000000000000" pitchFamily="2" charset="-52"/>
                </a:rPr>
                <a:t>Вдохновляет</a:t>
              </a: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A73A29C-896D-CEDF-52B8-BA127349B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744" y="2187704"/>
            <a:ext cx="3399780" cy="171836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4E0D2B-22B8-0A23-59E6-DD374635C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369572" y="3897939"/>
            <a:ext cx="3154007" cy="185206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BE0CF1C-EE8F-73ED-FB7F-11A15FB8E5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44560" y="2050103"/>
            <a:ext cx="2756897" cy="281816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085DE72-68EC-8FDC-C77C-7E7FA785EF79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3862F3D-1A6F-FC9E-8348-C06DB134F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00774FD0-3198-65E0-CAE6-21BB90FD9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0DE78FC-B71B-0F91-F6BF-49B597C271DC}"/>
              </a:ext>
            </a:extLst>
          </p:cNvPr>
          <p:cNvSpPr txBox="1"/>
          <p:nvPr/>
        </p:nvSpPr>
        <p:spPr>
          <a:xfrm>
            <a:off x="4252285" y="2137026"/>
            <a:ext cx="195861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Aft>
                <a:spcPts val="800"/>
              </a:spcAft>
              <a:defRPr sz="2000">
                <a:solidFill>
                  <a:srgbClr val="1956A2"/>
                </a:solidFill>
                <a:latin typeface="Oswald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ru-RU" dirty="0">
                <a:solidFill>
                  <a:srgbClr val="EC5C58"/>
                </a:solidFill>
              </a:rPr>
              <a:t>МАРКИРОВКА</a:t>
            </a:r>
          </a:p>
        </p:txBody>
      </p:sp>
    </p:spTree>
    <p:extLst>
      <p:ext uri="{BB962C8B-B14F-4D97-AF65-F5344CB8AC3E}">
        <p14:creationId xmlns:p14="http://schemas.microsoft.com/office/powerpoint/2010/main" val="2313622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05592-5C58-10C2-4D81-36A66FAE6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7F7851-746C-7D10-3A42-5B1A6C32D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4327804-EF70-0574-C95A-FC7E491B4E8D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28F81B1-9043-32FD-7C75-30BA629B2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DE404A70-3660-353C-BD6E-A0B2E8FD8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одежда, человек, в помещении, компьюте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4580CC6-B80F-D5AE-ECF3-0A739ED45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90"/>
          <a:stretch>
            <a:fillRect/>
          </a:stretch>
        </p:blipFill>
        <p:spPr>
          <a:xfrm flipH="1">
            <a:off x="1185330" y="1559593"/>
            <a:ext cx="10143070" cy="3969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52C45A-69C1-31EF-FBED-00BE78F5540D}"/>
              </a:ext>
            </a:extLst>
          </p:cNvPr>
          <p:cNvSpPr txBox="1"/>
          <p:nvPr/>
        </p:nvSpPr>
        <p:spPr>
          <a:xfrm>
            <a:off x="1405843" y="5770764"/>
            <a:ext cx="9504056" cy="5023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3200" dirty="0">
                <a:solidFill>
                  <a:srgbClr val="EC5C58"/>
                </a:solidFill>
                <a:latin typeface="Oswald" panose="00000500000000000000" pitchFamily="2" charset="-52"/>
              </a:rPr>
              <a:t>Забота и поддержка, которые видно каждый день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F72B839-E8E3-2877-C401-0B9555380BB6}"/>
              </a:ext>
            </a:extLst>
          </p:cNvPr>
          <p:cNvGrpSpPr/>
          <p:nvPr/>
        </p:nvGrpSpPr>
        <p:grpSpPr>
          <a:xfrm>
            <a:off x="7462852" y="3814190"/>
            <a:ext cx="3683277" cy="1308795"/>
            <a:chOff x="761400" y="1755130"/>
            <a:chExt cx="3683277" cy="1308795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8A82CBD-478A-A091-5590-6CE086FD2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DB47CBE-6FF1-9561-34D5-75B0B893F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sp>
        <p:nvSpPr>
          <p:cNvPr id="17" name="Прямоугольник: скругленные верхние углы 16">
            <a:extLst>
              <a:ext uri="{FF2B5EF4-FFF2-40B4-BE49-F238E27FC236}">
                <a16:creationId xmlns:a16="http://schemas.microsoft.com/office/drawing/2014/main" id="{7E440E2A-E201-4A77-611E-D9997DBA7A0B}"/>
              </a:ext>
            </a:extLst>
          </p:cNvPr>
          <p:cNvSpPr/>
          <p:nvPr/>
        </p:nvSpPr>
        <p:spPr>
          <a:xfrm>
            <a:off x="1185330" y="1263659"/>
            <a:ext cx="10143070" cy="1600777"/>
          </a:xfrm>
          <a:prstGeom prst="round2SameRect">
            <a:avLst>
              <a:gd name="adj1" fmla="val 8733"/>
              <a:gd name="adj2" fmla="val 0"/>
            </a:avLst>
          </a:prstGeom>
          <a:solidFill>
            <a:srgbClr val="D94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B46E3E-91B4-B2CE-0A6D-EE62048919BF}"/>
              </a:ext>
            </a:extLst>
          </p:cNvPr>
          <p:cNvSpPr txBox="1"/>
          <p:nvPr/>
        </p:nvSpPr>
        <p:spPr>
          <a:xfrm>
            <a:off x="1343972" y="1412490"/>
            <a:ext cx="9504056" cy="46974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ru-RU"/>
            </a:defPPr>
            <a:lvl1pPr>
              <a:lnSpc>
                <a:spcPts val="33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3600" dirty="0">
                <a:latin typeface="Oswald" panose="00000500000000000000" pitchFamily="2" charset="-52"/>
                <a:ea typeface="Calibri" panose="020F0502020204030204" pitchFamily="34" charset="0"/>
              </a:rPr>
              <a:t>Сила профсоюза — не только в числе его членов.</a:t>
            </a:r>
            <a:br>
              <a:rPr lang="ru-RU" sz="3600" dirty="0">
                <a:latin typeface="Oswald" panose="00000500000000000000" pitchFamily="2" charset="-52"/>
                <a:ea typeface="Calibri" panose="020F0502020204030204" pitchFamily="34" charset="0"/>
              </a:rPr>
            </a:br>
            <a:r>
              <a:rPr lang="ru-RU" sz="3600" dirty="0">
                <a:latin typeface="Oswald" panose="00000500000000000000" pitchFamily="2" charset="-52"/>
                <a:ea typeface="Calibri" panose="020F0502020204030204" pitchFamily="34" charset="0"/>
              </a:rPr>
              <a:t>А в том, что люди чувствуют: здесь о них заботятся</a:t>
            </a:r>
          </a:p>
        </p:txBody>
      </p:sp>
      <p:sp>
        <p:nvSpPr>
          <p:cNvPr id="19" name="Дуга 18">
            <a:extLst>
              <a:ext uri="{FF2B5EF4-FFF2-40B4-BE49-F238E27FC236}">
                <a16:creationId xmlns:a16="http://schemas.microsoft.com/office/drawing/2014/main" id="{6856ABB0-609E-B0C4-AF39-02468C29C7AC}"/>
              </a:ext>
            </a:extLst>
          </p:cNvPr>
          <p:cNvSpPr/>
          <p:nvPr/>
        </p:nvSpPr>
        <p:spPr>
          <a:xfrm>
            <a:off x="2308304" y="663884"/>
            <a:ext cx="9413796" cy="4276638"/>
          </a:xfrm>
          <a:prstGeom prst="arc">
            <a:avLst>
              <a:gd name="adj1" fmla="val 12397853"/>
              <a:gd name="adj2" fmla="val 10914061"/>
            </a:avLst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D36F6F4-E00C-C488-7233-D53B697524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1031" y="3646873"/>
            <a:ext cx="792549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92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FB15B-22C3-A081-3129-A331CDC3D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D0EF996-79E0-AAAF-838C-74C9FA7A20DD}"/>
              </a:ext>
            </a:extLst>
          </p:cNvPr>
          <p:cNvGrpSpPr/>
          <p:nvPr/>
        </p:nvGrpSpPr>
        <p:grpSpPr>
          <a:xfrm>
            <a:off x="1295609" y="474100"/>
            <a:ext cx="2646947" cy="2682092"/>
            <a:chOff x="4467566" y="2289476"/>
            <a:chExt cx="2646947" cy="2682092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5135D54-D438-8D23-3DFD-8D39F69F0E45}"/>
                </a:ext>
              </a:extLst>
            </p:cNvPr>
            <p:cNvSpPr/>
            <p:nvPr/>
          </p:nvSpPr>
          <p:spPr>
            <a:xfrm>
              <a:off x="4668888" y="4345926"/>
              <a:ext cx="625642" cy="625642"/>
            </a:xfrm>
            <a:prstGeom prst="ellipse">
              <a:avLst/>
            </a:prstGeom>
            <a:solidFill>
              <a:srgbClr val="ECF4F8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 panose="00000600000000000000" pitchFamily="2" charset="-52"/>
              </a:endParaRPr>
            </a:p>
          </p:txBody>
        </p:sp>
        <p:sp>
          <p:nvSpPr>
            <p:cNvPr id="21" name="Дуга 20">
              <a:extLst>
                <a:ext uri="{FF2B5EF4-FFF2-40B4-BE49-F238E27FC236}">
                  <a16:creationId xmlns:a16="http://schemas.microsoft.com/office/drawing/2014/main" id="{CFEB3A26-B8A6-DD7C-8523-FBEB148F01BD}"/>
                </a:ext>
              </a:extLst>
            </p:cNvPr>
            <p:cNvSpPr/>
            <p:nvPr/>
          </p:nvSpPr>
          <p:spPr>
            <a:xfrm>
              <a:off x="4467566" y="2289476"/>
              <a:ext cx="2646947" cy="2646947"/>
            </a:xfrm>
            <a:prstGeom prst="arc">
              <a:avLst>
                <a:gd name="adj1" fmla="val 7673007"/>
                <a:gd name="adj2" fmla="val 6543253"/>
              </a:avLst>
            </a:prstGeom>
            <a:noFill/>
            <a:ln w="19050" cap="flat" cmpd="sng" algn="ctr">
              <a:solidFill>
                <a:srgbClr val="1B5DA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Oswald Medium" panose="00000600000000000000" pitchFamily="2" charset="-52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53A964A-01AC-F7F2-2C26-57C27EBBA4D8}"/>
              </a:ext>
            </a:extLst>
          </p:cNvPr>
          <p:cNvSpPr txBox="1"/>
          <p:nvPr/>
        </p:nvSpPr>
        <p:spPr>
          <a:xfrm>
            <a:off x="10606568" y="198904"/>
            <a:ext cx="18059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B5DAD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www</a:t>
            </a:r>
            <a:r>
              <a:rPr lang="ru-RU" sz="1600" dirty="0">
                <a:solidFill>
                  <a:srgbClr val="1B5DAD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1600" dirty="0">
                <a:solidFill>
                  <a:srgbClr val="1B5DAD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asiz</a:t>
            </a:r>
            <a:r>
              <a:rPr lang="ru-RU" sz="1600" dirty="0">
                <a:solidFill>
                  <a:srgbClr val="1B5DAD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1600" dirty="0">
                <a:solidFill>
                  <a:srgbClr val="1B5DAD"/>
                </a:solidFill>
                <a:latin typeface="Oswald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endParaRPr lang="ru-RU" sz="1600" dirty="0">
              <a:solidFill>
                <a:srgbClr val="1B5DAD"/>
              </a:solidFill>
              <a:latin typeface="Oswald Medium" panose="000006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4F4B53A-866A-23C7-179D-904F288648CF}"/>
              </a:ext>
            </a:extLst>
          </p:cNvPr>
          <p:cNvGrpSpPr/>
          <p:nvPr/>
        </p:nvGrpSpPr>
        <p:grpSpPr>
          <a:xfrm>
            <a:off x="8998594" y="222419"/>
            <a:ext cx="2743412" cy="748086"/>
            <a:chOff x="838200" y="-132502"/>
            <a:chExt cx="3096775" cy="84444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7F883B4-B555-0B04-C906-DB651E142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-132502"/>
              <a:ext cx="844443" cy="844443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6CEE1162-F9AB-3557-D2FE-4D7FE642B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1602" y="151597"/>
              <a:ext cx="2563373" cy="54864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A645E20-BD04-6891-237C-7DC55F23F3D3}"/>
              </a:ext>
            </a:extLst>
          </p:cNvPr>
          <p:cNvSpPr txBox="1"/>
          <p:nvPr/>
        </p:nvSpPr>
        <p:spPr>
          <a:xfrm>
            <a:off x="1734139" y="1135853"/>
            <a:ext cx="402440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4000" dirty="0">
                <a:solidFill>
                  <a:srgbClr val="1B5DAD"/>
                </a:solidFill>
                <a:latin typeface="Oswald SemiBold" panose="00000700000000000000" pitchFamily="2" charset="-52"/>
                <a:ea typeface="+mj-ea"/>
                <a:cs typeface="+mj-cs"/>
              </a:rPr>
              <a:t>НАПРАВЛЕНИЯ ДЕЯТЕЛЬНОСТИ</a:t>
            </a:r>
            <a:endParaRPr lang="ru-RU" sz="1800" b="1" dirty="0">
              <a:solidFill>
                <a:srgbClr val="1B5DA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90C07-740C-0C09-958F-C9E61439FA0A}"/>
              </a:ext>
            </a:extLst>
          </p:cNvPr>
          <p:cNvSpPr txBox="1"/>
          <p:nvPr/>
        </p:nvSpPr>
        <p:spPr>
          <a:xfrm>
            <a:off x="9480631" y="3948396"/>
            <a:ext cx="2711369" cy="46974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ru-RU"/>
            </a:defPPr>
            <a:lvl1pPr>
              <a:lnSpc>
                <a:spcPts val="33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1B5DAD"/>
                </a:solidFill>
                <a:latin typeface="Oswald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ЭКОСИСТЕМА БИОТ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423625-E1E0-3002-D40E-C408856B0734}"/>
              </a:ext>
            </a:extLst>
          </p:cNvPr>
          <p:cNvSpPr txBox="1"/>
          <p:nvPr/>
        </p:nvSpPr>
        <p:spPr>
          <a:xfrm>
            <a:off x="1809752" y="3401997"/>
            <a:ext cx="3507612" cy="142898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ru-RU"/>
            </a:defPPr>
            <a:lvl1pPr>
              <a:lnSpc>
                <a:spcPts val="33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 marL="0" lvl="1">
              <a:defRPr sz="1600">
                <a:solidFill>
                  <a:srgbClr val="1956A2"/>
                </a:solidFill>
                <a:latin typeface="Oswald Medium" panose="00000600000000000000" pitchFamily="2" charset="-52"/>
              </a:defRPr>
            </a:lvl2pPr>
          </a:lstStyle>
          <a:p>
            <a:r>
              <a:rPr lang="ru-RU" dirty="0">
                <a:solidFill>
                  <a:srgbClr val="1B5DAD"/>
                </a:solidFill>
                <a:latin typeface="Oswald" panose="00000500000000000000" pitchFamily="2" charset="-52"/>
              </a:rPr>
              <a:t>НОРМОТВОРЧЕСТВО</a:t>
            </a:r>
          </a:p>
          <a:p>
            <a:r>
              <a:rPr lang="ru-RU" dirty="0">
                <a:solidFill>
                  <a:srgbClr val="1B5DAD"/>
                </a:solidFill>
                <a:latin typeface="Oswald" panose="00000500000000000000" pitchFamily="2" charset="-52"/>
              </a:rPr>
              <a:t>ОРГАНИЗАЦИЯ РАБОЧИХ ГРУПП</a:t>
            </a:r>
          </a:p>
          <a:p>
            <a:r>
              <a:rPr lang="ru-RU" dirty="0">
                <a:solidFill>
                  <a:srgbClr val="1B5DAD"/>
                </a:solidFill>
                <a:latin typeface="Oswald" panose="00000500000000000000" pitchFamily="2" charset="-52"/>
              </a:rPr>
              <a:t>ОБЩЕСТВЕННАЯ ПРИЁМНАЯ </a:t>
            </a:r>
          </a:p>
        </p:txBody>
      </p:sp>
      <p:sp>
        <p:nvSpPr>
          <p:cNvPr id="27" name="Дуга 26">
            <a:extLst>
              <a:ext uri="{FF2B5EF4-FFF2-40B4-BE49-F238E27FC236}">
                <a16:creationId xmlns:a16="http://schemas.microsoft.com/office/drawing/2014/main" id="{85721928-5BE7-3C65-4F1D-9987E55C23E7}"/>
              </a:ext>
            </a:extLst>
          </p:cNvPr>
          <p:cNvSpPr/>
          <p:nvPr/>
        </p:nvSpPr>
        <p:spPr>
          <a:xfrm>
            <a:off x="900973" y="387417"/>
            <a:ext cx="6083166" cy="6083166"/>
          </a:xfrm>
          <a:prstGeom prst="arc">
            <a:avLst>
              <a:gd name="adj1" fmla="val 16200000"/>
              <a:gd name="adj2" fmla="val 8257251"/>
            </a:avLst>
          </a:prstGeom>
          <a:ln w="806450">
            <a:solidFill>
              <a:srgbClr val="ECF4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C4B91-A483-7A18-BF74-2AF712872AEF}"/>
              </a:ext>
            </a:extLst>
          </p:cNvPr>
          <p:cNvSpPr txBox="1"/>
          <p:nvPr/>
        </p:nvSpPr>
        <p:spPr>
          <a:xfrm>
            <a:off x="5591810" y="4669418"/>
            <a:ext cx="3879321" cy="150037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ru-RU"/>
            </a:defPPr>
            <a:lvl1pPr>
              <a:lnSpc>
                <a:spcPts val="3300"/>
              </a:lnSpc>
              <a:spcAft>
                <a:spcPts val="800"/>
              </a:spcAft>
              <a:defRPr sz="20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1B5DAD"/>
                </a:solidFill>
                <a:latin typeface="Oswald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СЕРТИФИКАЦИЯ</a:t>
            </a:r>
            <a:r>
              <a:rPr lang="en-US" dirty="0">
                <a:solidFill>
                  <a:srgbClr val="1B5DAD"/>
                </a:solidFill>
                <a:latin typeface="Oswald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rgbClr val="1B5DAD"/>
                </a:solidFill>
                <a:latin typeface="Oswald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СИЗ И ЭКСПЕРТОВ</a:t>
            </a:r>
          </a:p>
          <a:p>
            <a:r>
              <a:rPr lang="ru-RU" dirty="0">
                <a:solidFill>
                  <a:srgbClr val="1B5DAD"/>
                </a:solidFill>
                <a:latin typeface="Oswald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КОНСАЛТИНГ</a:t>
            </a:r>
          </a:p>
          <a:p>
            <a:r>
              <a:rPr lang="ru-RU" dirty="0">
                <a:solidFill>
                  <a:srgbClr val="1B5DAD"/>
                </a:solidFill>
                <a:latin typeface="Oswald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АНАЛИТИКА</a:t>
            </a:r>
          </a:p>
          <a:p>
            <a:endParaRPr lang="en-US" dirty="0">
              <a:solidFill>
                <a:srgbClr val="1B5DAD"/>
              </a:solidFill>
              <a:latin typeface="Oswald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6515F2-FD06-C819-7B87-7D86866F6FC3}"/>
              </a:ext>
            </a:extLst>
          </p:cNvPr>
          <p:cNvSpPr txBox="1"/>
          <p:nvPr/>
        </p:nvSpPr>
        <p:spPr>
          <a:xfrm>
            <a:off x="6433455" y="1950300"/>
            <a:ext cx="3507612" cy="173932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ts val="3300"/>
              </a:lnSpc>
              <a:spcAft>
                <a:spcPts val="800"/>
              </a:spcAft>
            </a:pPr>
            <a:r>
              <a:rPr lang="ru-RU" sz="2000" dirty="0">
                <a:solidFill>
                  <a:srgbClr val="1B5DAD"/>
                </a:solidFill>
                <a:latin typeface="Oswald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ИНФОРМАЦИОННОЕ ОБЕСПЕЧЕНИЕ РАЗВИТИЯ РЫНКА БЕЗОПАСНЫХ УСЛОВИЙ ТРУДА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8FBAD42-0D5D-EF11-CE2A-517AFA76E3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7D35C01-6816-0541-0D6B-5B20DF1A9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024" y="3366852"/>
            <a:ext cx="792549" cy="109127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456372-25A0-BE33-79C9-63126DF90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546" y="1797572"/>
            <a:ext cx="792549" cy="109127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6630CC8-D3AC-563B-7BC7-C0AC807FE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1089" y="4873966"/>
            <a:ext cx="792549" cy="109127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ABE5A6F-45E9-DF5D-1ACF-DCACBB762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6970" y="3502987"/>
            <a:ext cx="792549" cy="1091279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39B24F0-7B29-A336-15CA-C475A9D628BA}"/>
              </a:ext>
            </a:extLst>
          </p:cNvPr>
          <p:cNvGrpSpPr/>
          <p:nvPr/>
        </p:nvGrpSpPr>
        <p:grpSpPr>
          <a:xfrm>
            <a:off x="5001765" y="3281029"/>
            <a:ext cx="3683277" cy="1308795"/>
            <a:chOff x="761400" y="1755130"/>
            <a:chExt cx="3683277" cy="1308795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02C754B-A768-E59B-6B54-06C30038F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BB6FE9F-36A3-65A0-EE0D-8439E1295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406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A83B3-1DE4-9998-09A4-3572930B4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18E57A-CA41-E0B4-4E03-327580404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5EE8D3-29A7-78FC-C2CC-DDC99EC18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75" y="2155172"/>
            <a:ext cx="4383325" cy="4375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DB8BFA-FDCE-F10D-E910-A54122165BAD}"/>
              </a:ext>
            </a:extLst>
          </p:cNvPr>
          <p:cNvSpPr txBox="1"/>
          <p:nvPr/>
        </p:nvSpPr>
        <p:spPr>
          <a:xfrm>
            <a:off x="0" y="552379"/>
            <a:ext cx="12192000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бренд — экосистема БИОТ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4575427-3754-04B1-4BA2-E3C4D33A50CF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83C5F78-7884-3DA4-2E60-6EAD89C09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F4E8C97F-AE4F-E376-CEE2-184CC6A86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9BA73DE-58AB-D67F-C3DC-76BCFDD49986}"/>
              </a:ext>
            </a:extLst>
          </p:cNvPr>
          <p:cNvGrpSpPr/>
          <p:nvPr/>
        </p:nvGrpSpPr>
        <p:grpSpPr>
          <a:xfrm>
            <a:off x="620643" y="1803749"/>
            <a:ext cx="7685157" cy="3984400"/>
            <a:chOff x="1037002" y="1410049"/>
            <a:chExt cx="10472286" cy="54293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80085-F4AC-C13C-76B0-325EF660FE68}"/>
                </a:ext>
              </a:extLst>
            </p:cNvPr>
            <p:cNvSpPr txBox="1"/>
            <p:nvPr/>
          </p:nvSpPr>
          <p:spPr>
            <a:xfrm>
              <a:off x="4633873" y="4035702"/>
              <a:ext cx="2777581" cy="2692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D94240"/>
                  </a:solidFill>
                  <a:latin typeface="Oswald" panose="00000500000000000000" pitchFamily="2" charset="-52"/>
                  <a:cs typeface="Arial" panose="020B0604020202020204" pitchFamily="34" charset="0"/>
                </a:rPr>
                <a:t>Система мероприятий в течение года, кульминация — Международная выставка и Деловой форум «Безопасность и охрана труда</a:t>
              </a:r>
              <a:br>
                <a:rPr lang="ru-RU" sz="1600" dirty="0">
                  <a:solidFill>
                    <a:srgbClr val="D94240"/>
                  </a:solidFill>
                  <a:latin typeface="Oswald" panose="00000500000000000000" pitchFamily="2" charset="-52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rgbClr val="D94240"/>
                  </a:solidFill>
                  <a:latin typeface="Oswald" panose="00000500000000000000" pitchFamily="2" charset="-52"/>
                  <a:cs typeface="Arial" panose="020B0604020202020204" pitchFamily="34" charset="0"/>
                </a:rPr>
                <a:t>www.biot-expo.ru</a:t>
              </a:r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22756D9D-CE1C-EE3D-7C83-2C6080017A2B}"/>
                </a:ext>
              </a:extLst>
            </p:cNvPr>
            <p:cNvSpPr txBox="1"/>
            <p:nvPr/>
          </p:nvSpPr>
          <p:spPr>
            <a:xfrm>
              <a:off x="1568741" y="5510672"/>
              <a:ext cx="2919369" cy="13287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75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2000" dirty="0">
                  <a:solidFill>
                    <a:srgbClr val="D94240"/>
                  </a:solidFill>
                  <a:latin typeface="Oswald SemiBold" panose="00000700000000000000" pitchFamily="2" charset="-52"/>
                  <a:ea typeface="+mj-ea"/>
                  <a:cs typeface="+mj-cs"/>
                </a:rPr>
                <a:t>С</a:t>
              </a:r>
              <a:r>
                <a:rPr lang="ru-RU" sz="4800" spc="-604" dirty="0">
                  <a:solidFill>
                    <a:srgbClr val="D94240"/>
                  </a:solidFill>
                  <a:latin typeface="Bahnschrift SemiBold" panose="020B0502040204020203" pitchFamily="34" charset="0"/>
                  <a:cs typeface="QQNNQL+Bahnschrift"/>
                </a:rPr>
                <a:t> </a:t>
              </a:r>
              <a:r>
                <a:rPr lang="ru-RU" sz="4400" spc="-150" dirty="0">
                  <a:solidFill>
                    <a:srgbClr val="D94240"/>
                  </a:solidFill>
                  <a:latin typeface="Oswald SemiBold" panose="00000700000000000000" pitchFamily="2" charset="-52"/>
                  <a:cs typeface="QQNNQL+Bahnschrift"/>
                </a:rPr>
                <a:t>1992</a:t>
              </a:r>
              <a:r>
                <a:rPr lang="ru-RU" sz="4800" spc="-604" dirty="0">
                  <a:solidFill>
                    <a:srgbClr val="D94240"/>
                  </a:solidFill>
                  <a:latin typeface="Bahnschrift SemiBold" panose="020B0502040204020203" pitchFamily="34" charset="0"/>
                  <a:cs typeface="QQNNQL+Bahnschrift"/>
                </a:rPr>
                <a:t> </a:t>
              </a:r>
              <a:r>
                <a:rPr lang="ru-RU" sz="2000" dirty="0">
                  <a:solidFill>
                    <a:srgbClr val="D94240"/>
                  </a:solidFill>
                  <a:latin typeface="Oswald SemiBold" panose="00000700000000000000" pitchFamily="2" charset="-52"/>
                  <a:ea typeface="+mj-ea"/>
                  <a:cs typeface="+mj-cs"/>
                </a:rPr>
                <a:t>ГОДА</a:t>
              </a:r>
              <a:endParaRPr sz="2000" dirty="0">
                <a:solidFill>
                  <a:srgbClr val="D94240"/>
                </a:solidFill>
                <a:latin typeface="Oswald SemiBold" panose="00000700000000000000" pitchFamily="2" charset="-52"/>
                <a:ea typeface="+mj-ea"/>
                <a:cs typeface="+mj-cs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F690242-DD3A-6809-1040-90986B894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7002" y="1410049"/>
              <a:ext cx="10472286" cy="462057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4081037-2306-7D2B-87BF-1A9429CB67B5}"/>
              </a:ext>
            </a:extLst>
          </p:cNvPr>
          <p:cNvSpPr txBox="1"/>
          <p:nvPr/>
        </p:nvSpPr>
        <p:spPr>
          <a:xfrm>
            <a:off x="8382498" y="4718636"/>
            <a:ext cx="36426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ФНПР @ БИОТ‑2025: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Молод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е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жь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безопасность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Команды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заботы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воркшопы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кейсы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Публичное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признание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Лидеры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безопасности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rPr>
              <a:t>профорганизаций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Oswald" panose="00000500000000000000" pitchFamily="2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1640A2-6F91-2DCB-2FDA-CEB13DB6CD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05800" y="1803749"/>
            <a:ext cx="2819400" cy="2819400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97919A8C-0B92-536E-A2BB-A72237CA4716}"/>
              </a:ext>
            </a:extLst>
          </p:cNvPr>
          <p:cNvCxnSpPr/>
          <p:nvPr/>
        </p:nvCxnSpPr>
        <p:spPr>
          <a:xfrm>
            <a:off x="620643" y="5981700"/>
            <a:ext cx="7405757" cy="0"/>
          </a:xfrm>
          <a:prstGeom prst="straightConnector1">
            <a:avLst/>
          </a:prstGeom>
          <a:ln>
            <a:solidFill>
              <a:srgbClr val="D942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549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032D9-B2B8-1637-35B3-6EF964D2B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8E5F3EB-410D-31E2-7043-4F53D9E88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029669-ABFD-B3F1-F420-DF29A4DB77A6}"/>
              </a:ext>
            </a:extLst>
          </p:cNvPr>
          <p:cNvSpPr txBox="1"/>
          <p:nvPr/>
        </p:nvSpPr>
        <p:spPr>
          <a:xfrm>
            <a:off x="0" y="552379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Всероссийские соревнования</a:t>
            </a:r>
            <a:b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 спасению и оказанию первой помощи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74DCD67-231A-A9A3-F008-C2C5CA69459C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6FF6D53-1032-D5B4-258E-DEE922281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9AE6C27F-169A-9162-9952-C4C6282CC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445C5A-C506-E730-4B38-93271B0728C8}"/>
              </a:ext>
            </a:extLst>
          </p:cNvPr>
          <p:cNvSpPr txBox="1"/>
          <p:nvPr/>
        </p:nvSpPr>
        <p:spPr>
          <a:xfrm>
            <a:off x="0" y="1941250"/>
            <a:ext cx="12192000" cy="43947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800" dirty="0">
                <a:solidFill>
                  <a:srgbClr val="1F5EA8"/>
                </a:solidFill>
                <a:latin typeface="Oswald" panose="00000500000000000000" pitchFamily="2" charset="-52"/>
              </a:rPr>
              <a:t>Мастер‑классы от профессионалов с разбором кейсов и отработкой навыков</a:t>
            </a:r>
          </a:p>
        </p:txBody>
      </p:sp>
      <p:sp>
        <p:nvSpPr>
          <p:cNvPr id="13" name="Прямоугольник: скругленные верхние углы 12">
            <a:extLst>
              <a:ext uri="{FF2B5EF4-FFF2-40B4-BE49-F238E27FC236}">
                <a16:creationId xmlns:a16="http://schemas.microsoft.com/office/drawing/2014/main" id="{FB6A18BA-15AF-6147-FEA2-9A6FEF4FFE9F}"/>
              </a:ext>
            </a:extLst>
          </p:cNvPr>
          <p:cNvSpPr/>
          <p:nvPr/>
        </p:nvSpPr>
        <p:spPr>
          <a:xfrm>
            <a:off x="0" y="6134100"/>
            <a:ext cx="12192000" cy="7239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D94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5BF59-158A-D2B0-A79A-4E27418569A4}"/>
              </a:ext>
            </a:extLst>
          </p:cNvPr>
          <p:cNvSpPr txBox="1"/>
          <p:nvPr/>
        </p:nvSpPr>
        <p:spPr>
          <a:xfrm>
            <a:off x="3048000" y="63056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-52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Квота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для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команд</a:t>
            </a:r>
            <a:r>
              <a:rPr lang="en-US" dirty="0">
                <a:solidFill>
                  <a:schemeClr val="bg1"/>
                </a:solidFill>
              </a:rPr>
              <a:t> ФНПР • Региональные </a:t>
            </a:r>
            <a:r>
              <a:rPr lang="en-US" dirty="0" err="1">
                <a:solidFill>
                  <a:schemeClr val="bg1"/>
                </a:solidFill>
              </a:rPr>
              <a:t>отборы</a:t>
            </a:r>
            <a:r>
              <a:rPr lang="en-US" dirty="0">
                <a:solidFill>
                  <a:schemeClr val="bg1"/>
                </a:solidFill>
              </a:rPr>
              <a:t> ФНПР × АСИЗ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02D5F7B-CB97-B0F4-228E-5C57FB6B662F}"/>
              </a:ext>
            </a:extLst>
          </p:cNvPr>
          <p:cNvGrpSpPr/>
          <p:nvPr/>
        </p:nvGrpSpPr>
        <p:grpSpPr>
          <a:xfrm>
            <a:off x="1781308" y="5260311"/>
            <a:ext cx="8629383" cy="1190404"/>
            <a:chOff x="489218" y="3349894"/>
            <a:chExt cx="4711486" cy="737264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49E1FD7-2306-C5CB-276B-59CCF4602B03}"/>
                </a:ext>
              </a:extLst>
            </p:cNvPr>
            <p:cNvGrpSpPr/>
            <p:nvPr/>
          </p:nvGrpSpPr>
          <p:grpSpPr>
            <a:xfrm>
              <a:off x="489218" y="3388762"/>
              <a:ext cx="1269898" cy="515403"/>
              <a:chOff x="10530201" y="692020"/>
              <a:chExt cx="1625579" cy="68720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34019E-66D6-0EFF-CE34-9E86ABDA2BA6}"/>
                  </a:ext>
                </a:extLst>
              </p:cNvPr>
              <p:cNvSpPr txBox="1"/>
              <p:nvPr/>
            </p:nvSpPr>
            <p:spPr>
              <a:xfrm>
                <a:off x="10530201" y="863814"/>
                <a:ext cx="1625579" cy="515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70000"/>
                  </a:lnSpc>
                  <a:buSzPct val="200000"/>
                </a:pPr>
                <a:r>
                  <a:rPr lang="ru-RU" sz="4400" dirty="0">
                    <a:solidFill>
                      <a:srgbClr val="EC5C58"/>
                    </a:solidFill>
                    <a:latin typeface="Oswald" panose="00000500000000000000" pitchFamily="2" charset="-52"/>
                    <a:ea typeface="+mj-ea"/>
                    <a:cs typeface="+mj-cs"/>
                  </a:rPr>
                  <a:t>5</a:t>
                </a:r>
                <a:r>
                  <a:rPr lang="ru-RU" sz="4800" dirty="0">
                    <a:solidFill>
                      <a:srgbClr val="EC5C58"/>
                    </a:solidFill>
                    <a:latin typeface="Oswald" panose="00000500000000000000" pitchFamily="2" charset="-52"/>
                    <a:ea typeface="+mj-ea"/>
                    <a:cs typeface="+mj-cs"/>
                  </a:rPr>
                  <a:t> </a:t>
                </a:r>
                <a:r>
                  <a:rPr lang="ru-RU" sz="2800" dirty="0">
                    <a:solidFill>
                      <a:srgbClr val="EC5C58"/>
                    </a:solidFill>
                    <a:latin typeface="Oswald" panose="00000500000000000000" pitchFamily="2" charset="-52"/>
                    <a:ea typeface="+mj-ea"/>
                    <a:cs typeface="+mj-cs"/>
                  </a:rPr>
                  <a:t>КОМАНД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DCDEF5-17D1-38DE-6505-D3868F0B6A14}"/>
                  </a:ext>
                </a:extLst>
              </p:cNvPr>
              <p:cNvSpPr txBox="1"/>
              <p:nvPr/>
            </p:nvSpPr>
            <p:spPr>
              <a:xfrm>
                <a:off x="10743133" y="692020"/>
                <a:ext cx="1087575" cy="259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ru-RU" dirty="0">
                    <a:solidFill>
                      <a:schemeClr val="tx2">
                        <a:lumMod val="75000"/>
                      </a:schemeClr>
                    </a:solidFill>
                    <a:latin typeface="Oswald" panose="00000500000000000000" pitchFamily="2" charset="-52"/>
                    <a:cs typeface="Times New Roman" panose="02020603050405020304" pitchFamily="18" charset="0"/>
                  </a:rPr>
                  <a:t>в 2021 году</a:t>
                </a: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A1F14E7D-53C3-0253-6A94-E0DF29C08B83}"/>
                </a:ext>
              </a:extLst>
            </p:cNvPr>
            <p:cNvGrpSpPr/>
            <p:nvPr/>
          </p:nvGrpSpPr>
          <p:grpSpPr>
            <a:xfrm>
              <a:off x="1628250" y="3374856"/>
              <a:ext cx="1112885" cy="515841"/>
              <a:chOff x="12091339" y="691435"/>
              <a:chExt cx="1625579" cy="68778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4C61D92-07B1-B8CD-521E-5F7F94AC2AFB}"/>
                  </a:ext>
                </a:extLst>
              </p:cNvPr>
              <p:cNvSpPr txBox="1"/>
              <p:nvPr/>
            </p:nvSpPr>
            <p:spPr>
              <a:xfrm>
                <a:off x="12091339" y="863814"/>
                <a:ext cx="1625579" cy="515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70000"/>
                  </a:lnSpc>
                  <a:buSzPct val="200000"/>
                </a:pPr>
                <a:r>
                  <a:rPr lang="ru-RU" sz="4400" dirty="0">
                    <a:solidFill>
                      <a:srgbClr val="EC5C58"/>
                    </a:solidFill>
                    <a:latin typeface="Oswald" panose="00000500000000000000" pitchFamily="2" charset="-52"/>
                    <a:ea typeface="+mj-ea"/>
                    <a:cs typeface="+mj-cs"/>
                  </a:rPr>
                  <a:t>7</a:t>
                </a:r>
                <a:r>
                  <a:rPr lang="ru-RU" sz="4800" dirty="0">
                    <a:solidFill>
                      <a:srgbClr val="EC5C58"/>
                    </a:solidFill>
                    <a:latin typeface="Oswald" panose="00000500000000000000" pitchFamily="2" charset="-52"/>
                    <a:ea typeface="+mj-ea"/>
                    <a:cs typeface="+mj-cs"/>
                  </a:rPr>
                  <a:t> </a:t>
                </a:r>
                <a:r>
                  <a:rPr lang="ru-RU" sz="2800" dirty="0">
                    <a:solidFill>
                      <a:srgbClr val="EC5C58"/>
                    </a:solidFill>
                    <a:latin typeface="Oswald" panose="00000500000000000000" pitchFamily="2" charset="-52"/>
                    <a:ea typeface="+mj-ea"/>
                    <a:cs typeface="+mj-cs"/>
                  </a:rPr>
                  <a:t>КОМАНД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126719-B366-6C10-B091-90828809DD78}"/>
                  </a:ext>
                </a:extLst>
              </p:cNvPr>
              <p:cNvSpPr txBox="1"/>
              <p:nvPr/>
            </p:nvSpPr>
            <p:spPr>
              <a:xfrm>
                <a:off x="12351562" y="691435"/>
                <a:ext cx="1160145" cy="259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ru-RU" dirty="0">
                    <a:solidFill>
                      <a:schemeClr val="tx2">
                        <a:lumMod val="75000"/>
                      </a:schemeClr>
                    </a:solidFill>
                    <a:latin typeface="Oswald" panose="00000500000000000000" pitchFamily="2" charset="-52"/>
                    <a:cs typeface="Times New Roman" panose="02020603050405020304" pitchFamily="18" charset="0"/>
                  </a:rPr>
                  <a:t>в 2022 году</a:t>
                </a:r>
              </a:p>
            </p:txBody>
          </p:sp>
        </p:grp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800A13D6-828E-0837-0325-A4258D433F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66710" y="3486396"/>
              <a:ext cx="0" cy="315986"/>
            </a:xfrm>
            <a:prstGeom prst="line">
              <a:avLst/>
            </a:prstGeom>
            <a:ln w="25400" cap="rnd">
              <a:solidFill>
                <a:srgbClr val="A7ACB0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B19297D5-6A3B-50DE-4524-69223AEF2F0B}"/>
                </a:ext>
              </a:extLst>
            </p:cNvPr>
            <p:cNvGrpSpPr/>
            <p:nvPr/>
          </p:nvGrpSpPr>
          <p:grpSpPr>
            <a:xfrm>
              <a:off x="2802542" y="3349894"/>
              <a:ext cx="1361189" cy="553134"/>
              <a:chOff x="12232853" y="605124"/>
              <a:chExt cx="1753422" cy="73751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2C4F3E-B60C-03DD-5E10-F0300B74C080}"/>
                  </a:ext>
                </a:extLst>
              </p:cNvPr>
              <p:cNvSpPr txBox="1"/>
              <p:nvPr/>
            </p:nvSpPr>
            <p:spPr>
              <a:xfrm>
                <a:off x="12232853" y="863814"/>
                <a:ext cx="1753422" cy="4788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70000"/>
                  </a:lnSpc>
                  <a:buSzPct val="200000"/>
                </a:pPr>
                <a:r>
                  <a:rPr lang="ru-RU" sz="4400" dirty="0">
                    <a:solidFill>
                      <a:srgbClr val="EC5C58"/>
                    </a:solidFill>
                    <a:latin typeface="Oswald" panose="00000500000000000000" pitchFamily="2" charset="-52"/>
                    <a:ea typeface="+mj-ea"/>
                    <a:cs typeface="+mj-cs"/>
                  </a:rPr>
                  <a:t>13 </a:t>
                </a:r>
                <a:r>
                  <a:rPr lang="ru-RU" sz="2800" dirty="0">
                    <a:solidFill>
                      <a:srgbClr val="EC5C58"/>
                    </a:solidFill>
                    <a:latin typeface="Oswald" panose="00000500000000000000" pitchFamily="2" charset="-52"/>
                    <a:ea typeface="+mj-ea"/>
                    <a:cs typeface="+mj-cs"/>
                  </a:rPr>
                  <a:t>КОМАНД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7C6580-6E98-59CC-A7C5-4B71CA0A4C1F}"/>
                  </a:ext>
                </a:extLst>
              </p:cNvPr>
              <p:cNvSpPr txBox="1"/>
              <p:nvPr/>
            </p:nvSpPr>
            <p:spPr>
              <a:xfrm>
                <a:off x="12545645" y="605124"/>
                <a:ext cx="1160146" cy="2795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ru-RU" sz="2000" dirty="0">
                    <a:solidFill>
                      <a:schemeClr val="tx2">
                        <a:lumMod val="75000"/>
                      </a:schemeClr>
                    </a:solidFill>
                    <a:latin typeface="Oswald" panose="00000500000000000000" pitchFamily="2" charset="-52"/>
                    <a:cs typeface="Times New Roman" panose="02020603050405020304" pitchFamily="18" charset="0"/>
                  </a:rPr>
                  <a:t>   </a:t>
                </a:r>
                <a:r>
                  <a:rPr lang="ru-RU" dirty="0">
                    <a:solidFill>
                      <a:schemeClr val="tx2">
                        <a:lumMod val="75000"/>
                      </a:schemeClr>
                    </a:solidFill>
                    <a:latin typeface="Oswald" panose="00000500000000000000" pitchFamily="2" charset="-52"/>
                    <a:cs typeface="Times New Roman" panose="02020603050405020304" pitchFamily="18" charset="0"/>
                  </a:rPr>
                  <a:t>в 2023 году</a:t>
                </a:r>
                <a:endParaRPr lang="ru-RU" sz="2000" dirty="0">
                  <a:solidFill>
                    <a:schemeClr val="tx2">
                      <a:lumMod val="75000"/>
                    </a:schemeClr>
                  </a:solidFill>
                  <a:latin typeface="Oswald" panose="00000500000000000000" pitchFamily="2" charset="-5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ACA65B5D-665A-02A7-8976-FC69A0F49E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43185" y="3486396"/>
              <a:ext cx="0" cy="315986"/>
            </a:xfrm>
            <a:prstGeom prst="line">
              <a:avLst/>
            </a:prstGeom>
            <a:ln w="25400" cap="rnd">
              <a:solidFill>
                <a:srgbClr val="A7ACB0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B23E149-CFFD-970C-579C-83DE98D11A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16811" y="3486396"/>
              <a:ext cx="0" cy="315986"/>
            </a:xfrm>
            <a:prstGeom prst="line">
              <a:avLst/>
            </a:prstGeom>
            <a:ln w="25400" cap="rnd">
              <a:solidFill>
                <a:srgbClr val="A7ACB0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A5C59F83-9BA8-35B8-319C-87DA6D5B409A}"/>
                </a:ext>
              </a:extLst>
            </p:cNvPr>
            <p:cNvGrpSpPr/>
            <p:nvPr/>
          </p:nvGrpSpPr>
          <p:grpSpPr>
            <a:xfrm>
              <a:off x="4076545" y="3355736"/>
              <a:ext cx="1124159" cy="731422"/>
              <a:chOff x="12232853" y="647987"/>
              <a:chExt cx="1448091" cy="97523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DB25A4-A1D1-5346-CE55-7ABE845A01A9}"/>
                  </a:ext>
                </a:extLst>
              </p:cNvPr>
              <p:cNvSpPr txBox="1"/>
              <p:nvPr/>
            </p:nvSpPr>
            <p:spPr>
              <a:xfrm>
                <a:off x="12232853" y="863814"/>
                <a:ext cx="1448091" cy="759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70000"/>
                  </a:lnSpc>
                  <a:buSzPct val="200000"/>
                </a:pPr>
                <a:r>
                  <a:rPr lang="ru-RU" sz="4400" dirty="0">
                    <a:solidFill>
                      <a:srgbClr val="EC5C58"/>
                    </a:solidFill>
                    <a:latin typeface="Oswald" panose="00000500000000000000" pitchFamily="2" charset="-52"/>
                    <a:ea typeface="+mj-ea"/>
                    <a:cs typeface="+mj-cs"/>
                  </a:rPr>
                  <a:t>17</a:t>
                </a:r>
                <a:r>
                  <a:rPr lang="ru-RU" sz="4800" dirty="0">
                    <a:solidFill>
                      <a:srgbClr val="EC5C58"/>
                    </a:solidFill>
                    <a:latin typeface="Oswald" panose="00000500000000000000" pitchFamily="2" charset="-52"/>
                    <a:ea typeface="+mj-ea"/>
                    <a:cs typeface="+mj-cs"/>
                  </a:rPr>
                  <a:t> </a:t>
                </a:r>
                <a:r>
                  <a:rPr lang="ru-RU" sz="2800" dirty="0">
                    <a:solidFill>
                      <a:srgbClr val="EC5C58"/>
                    </a:solidFill>
                    <a:latin typeface="Oswald" panose="00000500000000000000" pitchFamily="2" charset="-52"/>
                    <a:ea typeface="+mj-ea"/>
                    <a:cs typeface="+mj-cs"/>
                  </a:rPr>
                  <a:t>КОМАНД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913CF77-2ED4-DC48-BA32-F22E7F8958D7}"/>
                  </a:ext>
                </a:extLst>
              </p:cNvPr>
              <p:cNvSpPr txBox="1"/>
              <p:nvPr/>
            </p:nvSpPr>
            <p:spPr>
              <a:xfrm>
                <a:off x="12345162" y="647987"/>
                <a:ext cx="1160146" cy="259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ru-RU" dirty="0">
                    <a:solidFill>
                      <a:schemeClr val="tx2">
                        <a:lumMod val="75000"/>
                      </a:schemeClr>
                    </a:solidFill>
                    <a:latin typeface="Oswald" panose="00000500000000000000" pitchFamily="2" charset="-52"/>
                    <a:cs typeface="Times New Roman" panose="02020603050405020304" pitchFamily="18" charset="0"/>
                  </a:rPr>
                  <a:t>   в 2024 году</a:t>
                </a:r>
              </a:p>
            </p:txBody>
          </p:sp>
        </p:grpSp>
      </p:grpSp>
      <p:pic>
        <p:nvPicPr>
          <p:cNvPr id="39" name="Рисунок 38" descr="Изображение выглядит как одежда, человек, обувь, джин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154BF2-6626-A526-7807-B6AE9AAF7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08" y="2706422"/>
            <a:ext cx="3248161" cy="216544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одежда, человек, обувь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F24403-E653-DE3F-08E2-62EE6DEF8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16" y="2706422"/>
            <a:ext cx="3248161" cy="216544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D6FE13E-4C6F-497F-5E79-1DC157037B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79855" y="2627725"/>
            <a:ext cx="2352324" cy="235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49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A96CA-586A-FE1E-4A88-9557175A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141" y="338264"/>
            <a:ext cx="9114187" cy="710266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Oswald SemiBold" panose="00000700000000000000" pitchFamily="2" charset="-52"/>
              </a:rPr>
              <a:t>МУЛЬТСЕРИАЛ БИОТИК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AD3FBA-668B-9A92-6EDA-92AAC15D08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0983FE-340E-3E8B-6FD0-8A167B871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58" t="6117" r="12503" b="45019"/>
          <a:stretch/>
        </p:blipFill>
        <p:spPr>
          <a:xfrm>
            <a:off x="4871969" y="2522604"/>
            <a:ext cx="7320031" cy="4335396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90165C3C-6DFA-F479-19C7-349C49AF855E}"/>
              </a:ext>
            </a:extLst>
          </p:cNvPr>
          <p:cNvSpPr txBox="1">
            <a:spLocks/>
          </p:cNvSpPr>
          <p:nvPr/>
        </p:nvSpPr>
        <p:spPr>
          <a:xfrm>
            <a:off x="516823" y="1606603"/>
            <a:ext cx="10797913" cy="7102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Bahnschrift SemiBold SemiConden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chemeClr val="accent1"/>
                </a:solidFill>
                <a:latin typeface="Oswald SemiBold" panose="00000700000000000000" pitchFamily="2" charset="-52"/>
              </a:rPr>
              <a:t>Мультсериал БИОТИК можно скачать абсолютно бесплатно на сайте Ассоциации «СИЗ» и использовать в своей работе!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A03F58-4B1B-DEE3-2E09-07827DE5A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54" y="3825384"/>
            <a:ext cx="2966696" cy="2921143"/>
          </a:xfrm>
          <a:prstGeom prst="rect">
            <a:avLst/>
          </a:prstGeom>
        </p:spPr>
      </p:pic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F362922F-1837-D795-C993-CD8CE219C22D}"/>
              </a:ext>
            </a:extLst>
          </p:cNvPr>
          <p:cNvSpPr txBox="1"/>
          <p:nvPr/>
        </p:nvSpPr>
        <p:spPr>
          <a:xfrm>
            <a:off x="516823" y="827378"/>
            <a:ext cx="11274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000" dirty="0">
                <a:solidFill>
                  <a:srgbClr val="095394"/>
                </a:solidFill>
                <a:latin typeface="Oswald" panose="00000500000000000000" pitchFamily="2" charset="-52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rgbClr val="095394"/>
                </a:solidFill>
                <a:latin typeface="Oswald" panose="00000500000000000000" pitchFamily="2" charset="-52"/>
                <a:cs typeface="Arial" panose="020B0604020202020204" pitchFamily="34" charset="0"/>
              </a:rPr>
              <a:t>.</a:t>
            </a:r>
            <a:r>
              <a:rPr lang="en" sz="1000" dirty="0">
                <a:solidFill>
                  <a:srgbClr val="095394"/>
                </a:solidFill>
                <a:latin typeface="Oswald" panose="00000500000000000000" pitchFamily="2" charset="-52"/>
                <a:cs typeface="Arial" panose="020B0604020202020204" pitchFamily="34" charset="0"/>
              </a:rPr>
              <a:t>biot-expo.ru</a:t>
            </a:r>
            <a:endParaRPr lang="ru-RU" sz="1000" dirty="0">
              <a:solidFill>
                <a:srgbClr val="095394"/>
              </a:solidFill>
              <a:latin typeface="Oswald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BB60F-043D-4153-9548-DD2E51FD1801}"/>
              </a:ext>
            </a:extLst>
          </p:cNvPr>
          <p:cNvSpPr txBox="1"/>
          <p:nvPr/>
        </p:nvSpPr>
        <p:spPr>
          <a:xfrm>
            <a:off x="516822" y="2570398"/>
            <a:ext cx="63789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400" b="0" dirty="0">
                <a:solidFill>
                  <a:schemeClr val="accent1"/>
                </a:solidFill>
                <a:latin typeface="Oswald SemiBold" panose="00000700000000000000" pitchFamily="2" charset="-52"/>
              </a:rPr>
              <a:t>https://asiz.ru/biotik/</a:t>
            </a:r>
            <a:endParaRPr lang="ru-RU" sz="5400" b="0" dirty="0">
              <a:solidFill>
                <a:schemeClr val="accent1"/>
              </a:solidFill>
              <a:latin typeface="Oswald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27563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DBC7C-7B71-D9FE-A059-CA2C9E4D9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D6936-933A-09FE-4010-832BB143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141" y="338264"/>
            <a:ext cx="9114187" cy="710266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Oswald SemiBold" panose="00000700000000000000" pitchFamily="2" charset="-52"/>
              </a:rPr>
              <a:t>ИНФОГРАФИКИ и </a:t>
            </a:r>
            <a:r>
              <a:rPr lang="ru-RU" sz="3000" dirty="0" err="1">
                <a:latin typeface="Oswald SemiBold" panose="00000700000000000000" pitchFamily="2" charset="-52"/>
              </a:rPr>
              <a:t>Полезняшки</a:t>
            </a:r>
            <a:endParaRPr lang="ru-RU" sz="3000" dirty="0">
              <a:latin typeface="Oswald SemiBold" panose="00000700000000000000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4215C2-959F-ED4D-EB9C-7F0B1BE909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C1A6845C-C9FE-9B20-19F0-4A2AF31EFCE6}"/>
              </a:ext>
            </a:extLst>
          </p:cNvPr>
          <p:cNvSpPr txBox="1">
            <a:spLocks/>
          </p:cNvSpPr>
          <p:nvPr/>
        </p:nvSpPr>
        <p:spPr>
          <a:xfrm>
            <a:off x="516823" y="1606603"/>
            <a:ext cx="10797913" cy="7102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Bahnschrift SemiBold SemiConden" panose="020B0502040204020203" pitchFamily="34" charset="0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1"/>
                </a:solidFill>
                <a:latin typeface="Oswald SemiBold" panose="00000700000000000000" pitchFamily="2" charset="-52"/>
              </a:rPr>
              <a:t>ИНФОГРАФИКИ можно скачать абсолютно бесплатно на сайте Ассоциации «СИЗ» и использовать в своей работе:</a:t>
            </a:r>
          </a:p>
        </p:txBody>
      </p:sp>
      <p:sp>
        <p:nvSpPr>
          <p:cNvPr id="6" name="TextBox 5">
            <a:hlinkClick r:id="rId2"/>
            <a:extLst>
              <a:ext uri="{FF2B5EF4-FFF2-40B4-BE49-F238E27FC236}">
                <a16:creationId xmlns:a16="http://schemas.microsoft.com/office/drawing/2014/main" id="{B3C18BF2-3C76-373C-C3AE-FB43F628C6CA}"/>
              </a:ext>
            </a:extLst>
          </p:cNvPr>
          <p:cNvSpPr txBox="1"/>
          <p:nvPr/>
        </p:nvSpPr>
        <p:spPr>
          <a:xfrm>
            <a:off x="516823" y="827378"/>
            <a:ext cx="11274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000" dirty="0">
                <a:solidFill>
                  <a:srgbClr val="095394"/>
                </a:solidFill>
                <a:latin typeface="Oswald" panose="00000500000000000000" pitchFamily="2" charset="-52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rgbClr val="095394"/>
                </a:solidFill>
                <a:latin typeface="Oswald" panose="00000500000000000000" pitchFamily="2" charset="-52"/>
                <a:cs typeface="Arial" panose="020B0604020202020204" pitchFamily="34" charset="0"/>
              </a:rPr>
              <a:t>.</a:t>
            </a:r>
            <a:r>
              <a:rPr lang="en" sz="1000" dirty="0">
                <a:solidFill>
                  <a:srgbClr val="095394"/>
                </a:solidFill>
                <a:latin typeface="Oswald" panose="00000500000000000000" pitchFamily="2" charset="-52"/>
                <a:cs typeface="Arial" panose="020B0604020202020204" pitchFamily="34" charset="0"/>
              </a:rPr>
              <a:t>biot-expo.ru</a:t>
            </a:r>
            <a:endParaRPr lang="ru-RU" sz="1000" dirty="0">
              <a:solidFill>
                <a:srgbClr val="095394"/>
              </a:solidFill>
              <a:latin typeface="Oswald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B6B4D1-254D-99E6-AA98-243F284A5A02}"/>
              </a:ext>
            </a:extLst>
          </p:cNvPr>
          <p:cNvSpPr txBox="1"/>
          <p:nvPr/>
        </p:nvSpPr>
        <p:spPr>
          <a:xfrm>
            <a:off x="516822" y="2570398"/>
            <a:ext cx="1121950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5400" dirty="0">
              <a:solidFill>
                <a:schemeClr val="accent1"/>
              </a:solidFill>
              <a:latin typeface="Oswald SemiBold" panose="00000700000000000000" pitchFamily="2" charset="-52"/>
            </a:endParaRPr>
          </a:p>
          <a:p>
            <a:r>
              <a:rPr lang="en-US" sz="4400" dirty="0">
                <a:solidFill>
                  <a:schemeClr val="accent1"/>
                </a:solidFill>
                <a:latin typeface="Oswald SemiBold" panose="00000700000000000000" pitchFamily="2" charset="-52"/>
                <a:hlinkClick r:id="rId3"/>
              </a:rPr>
              <a:t>https://asiz.ru/infografika-ot-asiz/</a:t>
            </a:r>
            <a:endParaRPr lang="ru-RU" sz="4400" dirty="0">
              <a:solidFill>
                <a:schemeClr val="accent1"/>
              </a:solidFill>
              <a:latin typeface="Oswald SemiBold" panose="00000700000000000000" pitchFamily="2" charset="-52"/>
            </a:endParaRPr>
          </a:p>
          <a:p>
            <a:endParaRPr lang="ru-RU" sz="4400" b="0" dirty="0">
              <a:solidFill>
                <a:schemeClr val="accent1"/>
              </a:solidFill>
              <a:latin typeface="Oswald SemiBold" panose="00000700000000000000" pitchFamily="2" charset="-5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accent1"/>
                </a:solidFill>
                <a:latin typeface="Oswald SemiBold" panose="00000700000000000000" pitchFamily="2" charset="-52"/>
              </a:rPr>
              <a:t>Ежемесячный справочник по ОТ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accent1"/>
                </a:solidFill>
                <a:latin typeface="Oswald SemiBold" panose="00000700000000000000" pitchFamily="2" charset="-52"/>
              </a:rPr>
              <a:t>Рубрика вопросы-ответы</a:t>
            </a:r>
            <a:endParaRPr lang="ru-RU" sz="4400" b="0" dirty="0">
              <a:solidFill>
                <a:schemeClr val="accent1"/>
              </a:solidFill>
              <a:latin typeface="Oswald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8102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47D61E-0139-ABEF-C643-E102FA3435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1956A2"/>
          </a:solidFill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2B14C1A-1D97-0A67-9D3E-E9BA5A5747BE}"/>
              </a:ext>
            </a:extLst>
          </p:cNvPr>
          <p:cNvSpPr/>
          <p:nvPr/>
        </p:nvSpPr>
        <p:spPr>
          <a:xfrm>
            <a:off x="1736561" y="3987800"/>
            <a:ext cx="1711489" cy="1822450"/>
          </a:xfrm>
          <a:prstGeom prst="roundRect">
            <a:avLst>
              <a:gd name="adj" fmla="val 47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40BBC77-ACAD-98CD-560C-BF7E8FC87E57}"/>
              </a:ext>
            </a:extLst>
          </p:cNvPr>
          <p:cNvSpPr/>
          <p:nvPr/>
        </p:nvSpPr>
        <p:spPr>
          <a:xfrm>
            <a:off x="4470068" y="3987800"/>
            <a:ext cx="1711489" cy="1822450"/>
          </a:xfrm>
          <a:prstGeom prst="roundRect">
            <a:avLst>
              <a:gd name="adj" fmla="val 47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295619D-CC2E-3D29-998E-3DC0DF8B0E28}"/>
              </a:ext>
            </a:extLst>
          </p:cNvPr>
          <p:cNvSpPr/>
          <p:nvPr/>
        </p:nvSpPr>
        <p:spPr>
          <a:xfrm>
            <a:off x="7243832" y="3987800"/>
            <a:ext cx="1711489" cy="1822450"/>
          </a:xfrm>
          <a:prstGeom prst="roundRect">
            <a:avLst>
              <a:gd name="adj" fmla="val 47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DCFF22-3840-197D-F1AA-DE2BB4F7C0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C633C0-227B-DD84-7A84-47D8F615E6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789" y="918317"/>
            <a:ext cx="3019425" cy="60960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8FA630FA-DB75-5C7D-9A8C-29F052D24A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52736" y="101485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5021C34-209C-41EB-BE9C-D21B186BDB9D}"/>
              </a:ext>
            </a:extLst>
          </p:cNvPr>
          <p:cNvGrpSpPr/>
          <p:nvPr/>
        </p:nvGrpSpPr>
        <p:grpSpPr>
          <a:xfrm rot="16200000">
            <a:off x="7973542" y="2338799"/>
            <a:ext cx="5615866" cy="2361206"/>
            <a:chOff x="5596871" y="794506"/>
            <a:chExt cx="4470424" cy="2101806"/>
          </a:xfrm>
          <a:solidFill>
            <a:schemeClr val="bg1">
              <a:alpha val="10000"/>
            </a:schemeClr>
          </a:solidFill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9F76D90-18DE-EE34-1A3F-8F90124CC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83733" t="23021" r="1" b="26956"/>
            <a:stretch/>
          </p:blipFill>
          <p:spPr>
            <a:xfrm>
              <a:off x="6682159" y="794507"/>
              <a:ext cx="3385136" cy="210180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D63C41B-CE82-5AA4-929B-EECFCD1F5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7791" t="23021" r="36328" b="26956"/>
            <a:stretch/>
          </p:blipFill>
          <p:spPr>
            <a:xfrm>
              <a:off x="5596871" y="794506"/>
              <a:ext cx="1223829" cy="2101806"/>
            </a:xfrm>
            <a:prstGeom prst="rect">
              <a:avLst/>
            </a:prstGeom>
          </p:spPr>
        </p:pic>
      </p:grpSp>
      <p:sp>
        <p:nvSpPr>
          <p:cNvPr id="4" name="object 3">
            <a:extLst>
              <a:ext uri="{FF2B5EF4-FFF2-40B4-BE49-F238E27FC236}">
                <a16:creationId xmlns:a16="http://schemas.microsoft.com/office/drawing/2014/main" id="{BC1AE210-8C03-9B78-3B36-473B1E19F42C}"/>
              </a:ext>
            </a:extLst>
          </p:cNvPr>
          <p:cNvSpPr txBox="1"/>
          <p:nvPr/>
        </p:nvSpPr>
        <p:spPr>
          <a:xfrm>
            <a:off x="1809799" y="1684820"/>
            <a:ext cx="5434033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 panose="00000500000000000000" pitchFamily="2" charset="-52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Asiz@asiz.ru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 panose="00000500000000000000" pitchFamily="2" charset="-52"/>
                <a:cs typeface="Arial" panose="020B0604020202020204" pitchFamily="34" charset="0"/>
              </a:rPr>
              <a:t> 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 panose="00000500000000000000" pitchFamily="2" charset="-52"/>
                <a:cs typeface="Arial" panose="020B0604020202020204" pitchFamily="34" charset="0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 panose="00000500000000000000" pitchFamily="2" charset="-52"/>
                <a:cs typeface="Arial" panose="020B0604020202020204" pitchFamily="34" charset="0"/>
              </a:rPr>
              <a:t>8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 panose="00000500000000000000" pitchFamily="2" charset="-52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 panose="00000500000000000000" pitchFamily="2" charset="-52"/>
                <a:cs typeface="Arial" panose="020B0604020202020204" pitchFamily="34" charset="0"/>
              </a:rPr>
              <a:t>(495) 789 93 20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swald" panose="00000500000000000000" pitchFamily="2" charset="-52"/>
              <a:cs typeface="Arial" panose="020B0604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2D3D291-5F46-7C46-8C80-05C4A9563DF8}"/>
              </a:ext>
            </a:extLst>
          </p:cNvPr>
          <p:cNvGrpSpPr/>
          <p:nvPr/>
        </p:nvGrpSpPr>
        <p:grpSpPr>
          <a:xfrm>
            <a:off x="-4560523" y="4128410"/>
            <a:ext cx="3683277" cy="1308795"/>
            <a:chOff x="761400" y="1755130"/>
            <a:chExt cx="3683277" cy="130879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86FFCDA-3E3D-CF9A-E0D3-9A6748B98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2E273CD-F369-1D44-193C-369CCF5DB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33B31F-82FB-5874-D90E-F1DC5935E94D}"/>
              </a:ext>
            </a:extLst>
          </p:cNvPr>
          <p:cNvGrpSpPr/>
          <p:nvPr/>
        </p:nvGrpSpPr>
        <p:grpSpPr>
          <a:xfrm>
            <a:off x="1736561" y="3425264"/>
            <a:ext cx="4067128" cy="2300256"/>
            <a:chOff x="1736561" y="3425264"/>
            <a:chExt cx="4067128" cy="230025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D67C590-BBD1-063F-F5B8-58C49A4C6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99" y="4069111"/>
              <a:ext cx="1584000" cy="16564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CB3437-BB94-7FC7-92BC-CAF368D92E17}"/>
                </a:ext>
              </a:extLst>
            </p:cNvPr>
            <p:cNvSpPr txBox="1"/>
            <p:nvPr/>
          </p:nvSpPr>
          <p:spPr>
            <a:xfrm>
              <a:off x="1736561" y="3425264"/>
              <a:ext cx="40671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Oswald" panose="00000500000000000000" pitchFamily="2" charset="-52"/>
                  <a:ea typeface="+mj-ea"/>
                  <a:cs typeface="+mj-cs"/>
                </a:rPr>
                <a:t>Мы в Телеграм</a:t>
              </a:r>
              <a:endParaRPr lang="ru-RU" dirty="0">
                <a:solidFill>
                  <a:schemeClr val="bg1"/>
                </a:solidFill>
                <a:latin typeface="Oswald" panose="00000500000000000000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ABEC03B-6B51-3C44-DD37-A68622D7963E}"/>
              </a:ext>
            </a:extLst>
          </p:cNvPr>
          <p:cNvGrpSpPr/>
          <p:nvPr/>
        </p:nvGrpSpPr>
        <p:grpSpPr>
          <a:xfrm>
            <a:off x="4428140" y="3425264"/>
            <a:ext cx="4067128" cy="2307231"/>
            <a:chOff x="3584612" y="3425264"/>
            <a:chExt cx="4067128" cy="2307231"/>
          </a:xfrm>
        </p:grpSpPr>
        <p:sp>
          <p:nvSpPr>
            <p:cNvPr id="7" name="Freeform 40">
              <a:extLst>
                <a:ext uri="{FF2B5EF4-FFF2-40B4-BE49-F238E27FC236}">
                  <a16:creationId xmlns:a16="http://schemas.microsoft.com/office/drawing/2014/main" id="{21342718-5C9C-BE39-687C-3D0A2F11C5D6}"/>
                </a:ext>
              </a:extLst>
            </p:cNvPr>
            <p:cNvSpPr/>
            <p:nvPr/>
          </p:nvSpPr>
          <p:spPr>
            <a:xfrm>
              <a:off x="3665475" y="4076086"/>
              <a:ext cx="1672554" cy="1656409"/>
            </a:xfrm>
            <a:custGeom>
              <a:avLst/>
              <a:gdLst/>
              <a:ahLst/>
              <a:cxnLst/>
              <a:rect l="l" t="t" r="r" b="b"/>
              <a:pathLst>
                <a:path w="1068615" h="1068615">
                  <a:moveTo>
                    <a:pt x="0" y="0"/>
                  </a:moveTo>
                  <a:lnTo>
                    <a:pt x="1068615" y="0"/>
                  </a:lnTo>
                  <a:lnTo>
                    <a:pt x="1068615" y="1068615"/>
                  </a:lnTo>
                  <a:lnTo>
                    <a:pt x="0" y="1068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0FDA13-5C06-FA38-0F42-6CF6A208F10F}"/>
                </a:ext>
              </a:extLst>
            </p:cNvPr>
            <p:cNvSpPr txBox="1"/>
            <p:nvPr/>
          </p:nvSpPr>
          <p:spPr>
            <a:xfrm>
              <a:off x="3584612" y="3425264"/>
              <a:ext cx="40671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Oswald" panose="00000500000000000000" pitchFamily="2" charset="-52"/>
                  <a:ea typeface="+mj-ea"/>
                  <a:cs typeface="+mj-cs"/>
                </a:rPr>
                <a:t>Чат в Телеграмм</a:t>
              </a:r>
              <a:endParaRPr lang="ru-RU" dirty="0">
                <a:solidFill>
                  <a:schemeClr val="bg1"/>
                </a:solidFill>
                <a:latin typeface="Oswald" panose="00000500000000000000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BEB333C-F92C-D333-961E-217FFC642EBE}"/>
              </a:ext>
            </a:extLst>
          </p:cNvPr>
          <p:cNvGrpSpPr/>
          <p:nvPr/>
        </p:nvGrpSpPr>
        <p:grpSpPr>
          <a:xfrm>
            <a:off x="7206343" y="3425264"/>
            <a:ext cx="4067128" cy="2313250"/>
            <a:chOff x="7119718" y="3425264"/>
            <a:chExt cx="4067128" cy="231325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39287A5-C8E0-0C8F-159A-B3D236A9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00536" y="4076086"/>
              <a:ext cx="1623789" cy="166242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721ED5-3E8A-AF0C-36A7-16B377D3225D}"/>
                </a:ext>
              </a:extLst>
            </p:cNvPr>
            <p:cNvSpPr txBox="1"/>
            <p:nvPr/>
          </p:nvSpPr>
          <p:spPr>
            <a:xfrm>
              <a:off x="7119718" y="3425264"/>
              <a:ext cx="40671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Oswald" panose="00000500000000000000" pitchFamily="2" charset="-52"/>
                  <a:ea typeface="+mj-ea"/>
                  <a:cs typeface="+mj-cs"/>
                </a:rPr>
                <a:t>Мы в ВКонтакте </a:t>
              </a:r>
              <a:endParaRPr lang="ru-RU" dirty="0">
                <a:solidFill>
                  <a:schemeClr val="bg1"/>
                </a:solidFill>
                <a:latin typeface="Oswald" panose="00000500000000000000" pitchFamily="2" charset="-5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20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18CAD-82CE-13AC-FDB1-B1A2425F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1A979A4-A644-68E3-DE31-1C5486B93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15773"/>
          <a:stretch>
            <a:fillRect/>
          </a:stretch>
        </p:blipFill>
        <p:spPr>
          <a:xfrm>
            <a:off x="4383049" y="2278230"/>
            <a:ext cx="7808952" cy="337973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8E1F402-85CD-2005-4F4C-3A990042C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436" y="1378132"/>
            <a:ext cx="4535817" cy="4737003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77F77CC-867A-67B2-6B7E-ED42898996A9}"/>
              </a:ext>
            </a:extLst>
          </p:cNvPr>
          <p:cNvGrpSpPr/>
          <p:nvPr/>
        </p:nvGrpSpPr>
        <p:grpSpPr>
          <a:xfrm>
            <a:off x="7106020" y="4556828"/>
            <a:ext cx="3683277" cy="1308795"/>
            <a:chOff x="761400" y="1755130"/>
            <a:chExt cx="3683277" cy="130879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93F9301-1B70-E6D1-5AF3-1F4F8E674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A00F3B5-3FA5-E4D0-7B9C-445BE0C96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6B92ACC-233B-3BC2-50A8-A64608B5BEDB}"/>
              </a:ext>
            </a:extLst>
          </p:cNvPr>
          <p:cNvGrpSpPr/>
          <p:nvPr/>
        </p:nvGrpSpPr>
        <p:grpSpPr>
          <a:xfrm>
            <a:off x="2123557" y="4455484"/>
            <a:ext cx="3683277" cy="1308795"/>
            <a:chOff x="761400" y="1755130"/>
            <a:chExt cx="3683277" cy="130879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FC5F722-BF19-012F-39B8-8DF906F6F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B0A70E2-9A8D-A8A7-9DE7-78B009BFB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878E83-261F-EBCA-52B5-FEF6B2F1DB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F9213-978B-AC70-F733-8B501ABCE49C}"/>
              </a:ext>
            </a:extLst>
          </p:cNvPr>
          <p:cNvSpPr txBox="1"/>
          <p:nvPr/>
        </p:nvSpPr>
        <p:spPr>
          <a:xfrm>
            <a:off x="0" y="552379"/>
            <a:ext cx="12192000" cy="139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Запускаем Команды заботы.</a:t>
            </a:r>
            <a:b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Делаем охрану труда языком доверия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A6D54-75BA-F1E2-85A7-8ACF523C45D7}"/>
              </a:ext>
            </a:extLst>
          </p:cNvPr>
          <p:cNvSpPr txBox="1"/>
          <p:nvPr/>
        </p:nvSpPr>
        <p:spPr>
          <a:xfrm>
            <a:off x="1654753" y="5886193"/>
            <a:ext cx="8905182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ФНПР × АСИЗ — партнерство, которое видно людям каждый день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FF70CEF-2CF4-99D7-17DA-3C7DB9F1DB71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DBFF9DE-C1F0-0468-AD95-75BA9D939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59FBBFB8-382B-A94B-E7EB-F9F14C954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4BF2AD-9CD7-8A24-29C5-466D8285CE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71295" y="2154739"/>
            <a:ext cx="3027847" cy="33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22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E6EFF6"/>
            </a:gs>
            <a:gs pos="4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63C227-854D-C36E-7D9D-CB636BB3D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71" y="974850"/>
            <a:ext cx="9730059" cy="58831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B0D536-56FF-EF67-3708-A3CA6C512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-1" y="0"/>
            <a:ext cx="9693293" cy="6887803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2ACA9CA-C9F2-6115-DAB8-DB857D34A291}"/>
              </a:ext>
            </a:extLst>
          </p:cNvPr>
          <p:cNvGrpSpPr/>
          <p:nvPr/>
        </p:nvGrpSpPr>
        <p:grpSpPr>
          <a:xfrm>
            <a:off x="8341865" y="4996826"/>
            <a:ext cx="3683277" cy="1308795"/>
            <a:chOff x="761400" y="1755130"/>
            <a:chExt cx="3683277" cy="130879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C0DCE15-ED27-AC41-27BD-1EBFFC089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BA1797F-1782-2A61-1AB9-116728307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B2091F-DC2C-F60C-BBEB-5E0A8EA9E57A}"/>
              </a:ext>
            </a:extLst>
          </p:cNvPr>
          <p:cNvSpPr txBox="1"/>
          <p:nvPr/>
        </p:nvSpPr>
        <p:spPr>
          <a:xfrm>
            <a:off x="1343972" y="5712416"/>
            <a:ext cx="9504056" cy="46974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ru-RU"/>
            </a:defPPr>
            <a:lvl1pPr>
              <a:lnSpc>
                <a:spcPts val="33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3200" dirty="0">
                <a:latin typeface="Oswald" panose="00000500000000000000" pitchFamily="2" charset="-52"/>
                <a:ea typeface="Calibri" panose="020F0502020204030204" pitchFamily="34" charset="0"/>
              </a:rPr>
              <a:t>Забота. Лидерство. Доверие.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D9ED0-507F-AF34-670D-D597DB886858}"/>
              </a:ext>
            </a:extLst>
          </p:cNvPr>
          <p:cNvSpPr txBox="1"/>
          <p:nvPr/>
        </p:nvSpPr>
        <p:spPr>
          <a:xfrm>
            <a:off x="0" y="552379"/>
            <a:ext cx="12192000" cy="6278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</a:rPr>
              <a:t>Охрана труда</a:t>
            </a:r>
            <a:r>
              <a:rPr lang="en-US" sz="4000" dirty="0">
                <a:solidFill>
                  <a:srgbClr val="113B6D"/>
                </a:solidFill>
                <a:latin typeface="Oswald SemiBold" panose="00000700000000000000" pitchFamily="2" charset="-52"/>
              </a:rPr>
              <a:t> </a:t>
            </a: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</a:rPr>
              <a:t>и мотивация профсоюзного членства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C8DB494-45C4-DEB2-C20C-83E2B448E2D4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4E2B773-A8EE-F270-DA8D-7A8BB623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92B87132-30CE-A4E4-3E8B-F2878BA51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055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A3FA6-D41D-D5CA-5470-CDFEB1AA5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7CE067-A49B-5FEC-A4E7-804EC813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BBD5FB-0963-9C67-4141-27D15C3FDE91}"/>
              </a:ext>
            </a:extLst>
          </p:cNvPr>
          <p:cNvSpPr txBox="1"/>
          <p:nvPr/>
        </p:nvSpPr>
        <p:spPr>
          <a:xfrm>
            <a:off x="0" y="552379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chemeClr val="bg1"/>
                </a:solidFill>
                <a:latin typeface="Oswald SemiBold" panose="00000700000000000000" pitchFamily="2" charset="-52"/>
                <a:ea typeface="+mj-ea"/>
                <a:cs typeface="+mj-cs"/>
              </a:rPr>
              <a:t>А как чувствуют себя люди рядом с вами?</a:t>
            </a:r>
            <a:endParaRPr lang="ru-RU" sz="18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78448-9859-F565-F5D9-9FDB90DE08DA}"/>
              </a:ext>
            </a:extLst>
          </p:cNvPr>
          <p:cNvSpPr txBox="1"/>
          <p:nvPr/>
        </p:nvSpPr>
        <p:spPr>
          <a:xfrm>
            <a:off x="6303211" y="3842607"/>
            <a:ext cx="6096000" cy="113633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ru-RU"/>
            </a:defPPr>
            <a:lvl1pPr algn="ctr">
              <a:lnSpc>
                <a:spcPct val="110000"/>
              </a:lnSpc>
              <a:spcAft>
                <a:spcPts val="800"/>
              </a:spcAft>
              <a:defRPr sz="32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dirty="0" err="1">
                <a:solidFill>
                  <a:schemeClr val="bg1"/>
                </a:solidFill>
              </a:rPr>
              <a:t>Безопасно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ли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им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не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только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физически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но</a:t>
            </a:r>
            <a:r>
              <a:rPr lang="en-US" dirty="0">
                <a:solidFill>
                  <a:schemeClr val="bg1"/>
                </a:solidFill>
              </a:rPr>
              <a:t> и </a:t>
            </a:r>
            <a:r>
              <a:rPr lang="en-US" dirty="0" err="1">
                <a:solidFill>
                  <a:schemeClr val="bg1"/>
                </a:solidFill>
              </a:rPr>
              <a:t>морально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6C3923-1254-F724-97BA-D9861AD525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398705"/>
            <a:ext cx="9693293" cy="68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53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1B09B-3DB9-23AC-A788-C675336AB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Изображение выглядит как одежда, человек, в помещении, компьюте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C2C310F-F5EE-6198-72CD-1698B0268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90"/>
          <a:stretch>
            <a:fillRect/>
          </a:stretch>
        </p:blipFill>
        <p:spPr>
          <a:xfrm flipH="1">
            <a:off x="1960031" y="1862809"/>
            <a:ext cx="8593667" cy="33635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03B078-24D8-42FB-CF7A-CADCE3489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94CFE9-5276-9107-FB7A-3C7DA5DE03E6}"/>
              </a:ext>
            </a:extLst>
          </p:cNvPr>
          <p:cNvSpPr txBox="1"/>
          <p:nvPr/>
        </p:nvSpPr>
        <p:spPr>
          <a:xfrm>
            <a:off x="1438591" y="5362248"/>
            <a:ext cx="9504056" cy="5023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3200" dirty="0">
                <a:solidFill>
                  <a:srgbClr val="EC5C58"/>
                </a:solidFill>
                <a:latin typeface="Oswald" panose="00000500000000000000" pitchFamily="2" charset="-52"/>
              </a:rPr>
              <a:t>Профсоюз — обещание заботы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27A2E4A-FE9C-DE59-8F9B-3A57DA5FD767}"/>
              </a:ext>
            </a:extLst>
          </p:cNvPr>
          <p:cNvGrpSpPr/>
          <p:nvPr/>
        </p:nvGrpSpPr>
        <p:grpSpPr>
          <a:xfrm>
            <a:off x="7462852" y="3814190"/>
            <a:ext cx="3683277" cy="1308795"/>
            <a:chOff x="761400" y="1755130"/>
            <a:chExt cx="3683277" cy="130879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37F1D46-B877-E402-AAB1-68ECE82E3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89664" y="1326866"/>
              <a:ext cx="1308795" cy="216532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B6FCC2B-FAF2-804A-F505-E1972B64A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961642" y="1580890"/>
              <a:ext cx="1308795" cy="1657275"/>
            </a:xfrm>
            <a:prstGeom prst="rect">
              <a:avLst/>
            </a:prstGeom>
          </p:spPr>
        </p:pic>
      </p:grpSp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3D49C8DC-9FDE-C5C0-9531-5AF02E43D3B6}"/>
              </a:ext>
            </a:extLst>
          </p:cNvPr>
          <p:cNvSpPr/>
          <p:nvPr/>
        </p:nvSpPr>
        <p:spPr>
          <a:xfrm>
            <a:off x="1960032" y="1263659"/>
            <a:ext cx="8593666" cy="1600777"/>
          </a:xfrm>
          <a:prstGeom prst="round2SameRect">
            <a:avLst>
              <a:gd name="adj1" fmla="val 8733"/>
              <a:gd name="adj2" fmla="val 0"/>
            </a:avLst>
          </a:prstGeom>
          <a:solidFill>
            <a:srgbClr val="1F5E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58518F-3225-9F6C-8206-31B798237851}"/>
              </a:ext>
            </a:extLst>
          </p:cNvPr>
          <p:cNvSpPr txBox="1"/>
          <p:nvPr/>
        </p:nvSpPr>
        <p:spPr>
          <a:xfrm>
            <a:off x="1343972" y="1412490"/>
            <a:ext cx="9504056" cy="46974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ru-RU"/>
            </a:defPPr>
            <a:lvl1pPr>
              <a:lnSpc>
                <a:spcPts val="33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3600" dirty="0">
                <a:latin typeface="Oswald" panose="00000500000000000000" pitchFamily="2" charset="-52"/>
                <a:ea typeface="Calibri" panose="020F0502020204030204" pitchFamily="34" charset="0"/>
              </a:rPr>
              <a:t>«Доверие — это не слово.</a:t>
            </a:r>
            <a:br>
              <a:rPr lang="en-US" sz="3600" dirty="0">
                <a:latin typeface="Oswald" panose="00000500000000000000" pitchFamily="2" charset="-52"/>
                <a:ea typeface="Calibri" panose="020F0502020204030204" pitchFamily="34" charset="0"/>
              </a:rPr>
            </a:br>
            <a:r>
              <a:rPr lang="ru-RU" sz="3600" dirty="0">
                <a:latin typeface="Oswald" panose="00000500000000000000" pitchFamily="2" charset="-52"/>
                <a:ea typeface="Calibri" panose="020F0502020204030204" pitchFamily="34" charset="0"/>
              </a:rPr>
              <a:t>Это чувство, что ты не один»</a:t>
            </a:r>
          </a:p>
        </p:txBody>
      </p:sp>
      <p:sp>
        <p:nvSpPr>
          <p:cNvPr id="25" name="Дуга 24">
            <a:extLst>
              <a:ext uri="{FF2B5EF4-FFF2-40B4-BE49-F238E27FC236}">
                <a16:creationId xmlns:a16="http://schemas.microsoft.com/office/drawing/2014/main" id="{8D97E6C5-25E6-0D5F-2803-246A9650FE69}"/>
              </a:ext>
            </a:extLst>
          </p:cNvPr>
          <p:cNvSpPr/>
          <p:nvPr/>
        </p:nvSpPr>
        <p:spPr>
          <a:xfrm>
            <a:off x="2308304" y="1020652"/>
            <a:ext cx="7897120" cy="3919870"/>
          </a:xfrm>
          <a:prstGeom prst="arc">
            <a:avLst>
              <a:gd name="adj1" fmla="val 13373214"/>
              <a:gd name="adj2" fmla="val 10914061"/>
            </a:avLst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D4C6A9B-FA6E-431F-D20F-24DC97D3BA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1031" y="3646873"/>
            <a:ext cx="792549" cy="1091279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7227FBF-97DA-AFA8-98DE-EDC7AC110098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67B1A8A-AF06-E024-B7BB-B77D710C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8D88FCA6-3BCE-F12F-9CAD-4743A5E98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966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B9C08-4401-58BD-E11E-815506444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EAF120-4908-CD64-043C-D1E3D608A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55B5A-766F-F289-63B2-BCE4372190AB}"/>
              </a:ext>
            </a:extLst>
          </p:cNvPr>
          <p:cNvSpPr txBox="1"/>
          <p:nvPr/>
        </p:nvSpPr>
        <p:spPr>
          <a:xfrm>
            <a:off x="1343972" y="1319817"/>
            <a:ext cx="9504056" cy="5023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3200" dirty="0">
                <a:solidFill>
                  <a:srgbClr val="1F5EA8"/>
                </a:solidFill>
                <a:latin typeface="Oswald" panose="00000500000000000000" pitchFamily="2" charset="-52"/>
              </a:rPr>
              <a:t>От формальностей → к культуре заботы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9F0424-BE2F-62E5-9C74-C02C618D081F}"/>
              </a:ext>
            </a:extLst>
          </p:cNvPr>
          <p:cNvSpPr txBox="1"/>
          <p:nvPr/>
        </p:nvSpPr>
        <p:spPr>
          <a:xfrm>
            <a:off x="0" y="552379"/>
            <a:ext cx="12192000" cy="717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От контроля → к партнерству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1BD15-5B7C-1270-C994-3CAE1349B37C}"/>
              </a:ext>
            </a:extLst>
          </p:cNvPr>
          <p:cNvSpPr txBox="1"/>
          <p:nvPr/>
        </p:nvSpPr>
        <p:spPr>
          <a:xfrm>
            <a:off x="5002448" y="4911248"/>
            <a:ext cx="2342504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F5EA8"/>
                </a:solidFill>
                <a:latin typeface="Oswald" panose="00000500000000000000" pitchFamily="2" charset="-52"/>
              </a:rPr>
              <a:t>Роль профсоюза — медиатор между людьми и изменениями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83395E1C-A6B2-220E-0EF8-39F829D658D6}"/>
              </a:ext>
            </a:extLst>
          </p:cNvPr>
          <p:cNvSpPr/>
          <p:nvPr/>
        </p:nvSpPr>
        <p:spPr>
          <a:xfrm>
            <a:off x="2499181" y="2486823"/>
            <a:ext cx="1761424" cy="1761424"/>
          </a:xfrm>
          <a:prstGeom prst="ellipse">
            <a:avLst/>
          </a:prstGeom>
          <a:solidFill>
            <a:srgbClr val="EC5C5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5736C23-8CC0-FFE6-42ED-514FF7486FAE}"/>
              </a:ext>
            </a:extLst>
          </p:cNvPr>
          <p:cNvSpPr/>
          <p:nvPr/>
        </p:nvSpPr>
        <p:spPr>
          <a:xfrm>
            <a:off x="3379893" y="3250230"/>
            <a:ext cx="1761424" cy="1761424"/>
          </a:xfrm>
          <a:prstGeom prst="ellipse">
            <a:avLst/>
          </a:prstGeom>
          <a:solidFill>
            <a:srgbClr val="EC5C5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B03D899-A323-B8F5-5D00-92315C5A54EF}"/>
              </a:ext>
            </a:extLst>
          </p:cNvPr>
          <p:cNvSpPr/>
          <p:nvPr/>
        </p:nvSpPr>
        <p:spPr>
          <a:xfrm>
            <a:off x="1493342" y="3250230"/>
            <a:ext cx="1761424" cy="1761424"/>
          </a:xfrm>
          <a:prstGeom prst="ellipse">
            <a:avLst/>
          </a:prstGeom>
          <a:solidFill>
            <a:srgbClr val="EC5C5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CD1BC-D45A-1D36-CBB4-18BE4B948C91}"/>
              </a:ext>
            </a:extLst>
          </p:cNvPr>
          <p:cNvSpPr txBox="1"/>
          <p:nvPr/>
        </p:nvSpPr>
        <p:spPr>
          <a:xfrm>
            <a:off x="2285643" y="3008506"/>
            <a:ext cx="2188500" cy="3767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400" dirty="0">
                <a:solidFill>
                  <a:srgbClr val="113B6D"/>
                </a:solidFill>
                <a:latin typeface="Oswald" panose="00000500000000000000" pitchFamily="2" charset="-52"/>
              </a:rPr>
              <a:t>Контроль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4DF862-B0C5-130B-1763-9AB6E1AB1ABF}"/>
              </a:ext>
            </a:extLst>
          </p:cNvPr>
          <p:cNvSpPr txBox="1"/>
          <p:nvPr/>
        </p:nvSpPr>
        <p:spPr>
          <a:xfrm>
            <a:off x="1279804" y="3980821"/>
            <a:ext cx="2188500" cy="3767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400" dirty="0">
                <a:solidFill>
                  <a:srgbClr val="113B6D"/>
                </a:solidFill>
                <a:latin typeface="Oswald" panose="00000500000000000000" pitchFamily="2" charset="-52"/>
              </a:rPr>
              <a:t>Проверки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AFA72-64DF-6BA6-31FC-912963B2CD87}"/>
              </a:ext>
            </a:extLst>
          </p:cNvPr>
          <p:cNvSpPr txBox="1"/>
          <p:nvPr/>
        </p:nvSpPr>
        <p:spPr>
          <a:xfrm>
            <a:off x="3166355" y="3980821"/>
            <a:ext cx="2188500" cy="3767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400" dirty="0">
                <a:solidFill>
                  <a:srgbClr val="113B6D"/>
                </a:solidFill>
                <a:latin typeface="Oswald" panose="00000500000000000000" pitchFamily="2" charset="-52"/>
              </a:rPr>
              <a:t>Документация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6C642F5-3608-0E9C-4D74-82ACE0DF7A52}"/>
              </a:ext>
            </a:extLst>
          </p:cNvPr>
          <p:cNvSpPr/>
          <p:nvPr/>
        </p:nvSpPr>
        <p:spPr>
          <a:xfrm>
            <a:off x="1540578" y="2415312"/>
            <a:ext cx="1155031" cy="1155031"/>
          </a:xfrm>
          <a:prstGeom prst="ellipse">
            <a:avLst/>
          </a:prstGeom>
          <a:solidFill>
            <a:srgbClr val="D94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E3287A-8063-ED43-249A-B53B41830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62486" y="2654621"/>
            <a:ext cx="626595" cy="62659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32E20080-7E87-7ACD-2E4A-D52E9385A756}"/>
              </a:ext>
            </a:extLst>
          </p:cNvPr>
          <p:cNvSpPr/>
          <p:nvPr/>
        </p:nvSpPr>
        <p:spPr>
          <a:xfrm>
            <a:off x="7998384" y="2486823"/>
            <a:ext cx="1761424" cy="1761424"/>
          </a:xfrm>
          <a:prstGeom prst="ellipse">
            <a:avLst/>
          </a:prstGeom>
          <a:solidFill>
            <a:srgbClr val="A3C9E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A973C008-AD45-C0C9-089D-E2550639E57C}"/>
              </a:ext>
            </a:extLst>
          </p:cNvPr>
          <p:cNvSpPr/>
          <p:nvPr/>
        </p:nvSpPr>
        <p:spPr>
          <a:xfrm>
            <a:off x="8879096" y="3250230"/>
            <a:ext cx="1761424" cy="1761424"/>
          </a:xfrm>
          <a:prstGeom prst="ellipse">
            <a:avLst/>
          </a:prstGeom>
          <a:solidFill>
            <a:srgbClr val="A3C9E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5A788534-02C8-C5A1-9C3E-1E8CEBF738AF}"/>
              </a:ext>
            </a:extLst>
          </p:cNvPr>
          <p:cNvSpPr/>
          <p:nvPr/>
        </p:nvSpPr>
        <p:spPr>
          <a:xfrm>
            <a:off x="6992545" y="3250230"/>
            <a:ext cx="1761424" cy="1761424"/>
          </a:xfrm>
          <a:prstGeom prst="ellipse">
            <a:avLst/>
          </a:prstGeom>
          <a:solidFill>
            <a:srgbClr val="A3C9E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231EBC-217D-E535-7DBD-70532774DA18}"/>
              </a:ext>
            </a:extLst>
          </p:cNvPr>
          <p:cNvSpPr txBox="1"/>
          <p:nvPr/>
        </p:nvSpPr>
        <p:spPr>
          <a:xfrm>
            <a:off x="7784846" y="3008506"/>
            <a:ext cx="2188500" cy="3767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400" dirty="0">
                <a:solidFill>
                  <a:srgbClr val="113B6D"/>
                </a:solidFill>
                <a:latin typeface="Oswald" panose="00000500000000000000" pitchFamily="2" charset="-52"/>
              </a:rPr>
              <a:t>Партнерство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1D8CF5-7D1E-4F2F-3A73-3DCF06F511C0}"/>
              </a:ext>
            </a:extLst>
          </p:cNvPr>
          <p:cNvSpPr txBox="1"/>
          <p:nvPr/>
        </p:nvSpPr>
        <p:spPr>
          <a:xfrm>
            <a:off x="6779007" y="3980821"/>
            <a:ext cx="2188500" cy="3767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400" dirty="0">
                <a:solidFill>
                  <a:srgbClr val="113B6D"/>
                </a:solidFill>
                <a:latin typeface="Oswald" panose="00000500000000000000" pitchFamily="2" charset="-52"/>
              </a:rPr>
              <a:t>Диалог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C5EF8C-7188-DD9D-527A-6B550A00EC8F}"/>
              </a:ext>
            </a:extLst>
          </p:cNvPr>
          <p:cNvSpPr txBox="1"/>
          <p:nvPr/>
        </p:nvSpPr>
        <p:spPr>
          <a:xfrm>
            <a:off x="8665558" y="3980821"/>
            <a:ext cx="2188500" cy="3767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400" dirty="0">
                <a:solidFill>
                  <a:srgbClr val="113B6D"/>
                </a:solidFill>
                <a:latin typeface="Oswald" panose="00000500000000000000" pitchFamily="2" charset="-52"/>
              </a:rPr>
              <a:t>Действия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C64D64E-A7BF-DD26-87F7-E77AF56A48D2}"/>
              </a:ext>
            </a:extLst>
          </p:cNvPr>
          <p:cNvSpPr/>
          <p:nvPr/>
        </p:nvSpPr>
        <p:spPr>
          <a:xfrm>
            <a:off x="9693471" y="2460494"/>
            <a:ext cx="1155031" cy="1155031"/>
          </a:xfrm>
          <a:prstGeom prst="ellipse">
            <a:avLst/>
          </a:prstGeom>
          <a:solidFill>
            <a:srgbClr val="1F5E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F27587A-4B50-13E3-95B2-281B290AF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813183" y="2617297"/>
            <a:ext cx="895684" cy="89568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62C056B-A6D4-EF6B-78AD-B8306EBC31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7780" y="3056579"/>
            <a:ext cx="792549" cy="1091279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B79B575-B061-5FA5-6FCB-AF40162B97A3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84A22E9-B965-3888-99C4-2456FA03D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B542DAB7-BD90-0F5C-3D3C-B29331F2F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5213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20FF1-A77B-0384-2375-BCFE2D1F0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Дуга 66">
            <a:extLst>
              <a:ext uri="{FF2B5EF4-FFF2-40B4-BE49-F238E27FC236}">
                <a16:creationId xmlns:a16="http://schemas.microsoft.com/office/drawing/2014/main" id="{21E2E28E-62B5-B2A5-EB58-B0A89E687B45}"/>
              </a:ext>
            </a:extLst>
          </p:cNvPr>
          <p:cNvSpPr/>
          <p:nvPr/>
        </p:nvSpPr>
        <p:spPr>
          <a:xfrm>
            <a:off x="4738184" y="3502478"/>
            <a:ext cx="2434608" cy="2434608"/>
          </a:xfrm>
          <a:prstGeom prst="arc">
            <a:avLst>
              <a:gd name="adj1" fmla="val 12195475"/>
              <a:gd name="adj2" fmla="val 8257251"/>
            </a:avLst>
          </a:prstGeom>
          <a:ln w="806450">
            <a:solidFill>
              <a:srgbClr val="ECF4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D9A5A8-1F16-F146-3965-5B4AB4816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3CFC7-3E81-DDC0-90AD-F4C1A9C18303}"/>
              </a:ext>
            </a:extLst>
          </p:cNvPr>
          <p:cNvSpPr txBox="1"/>
          <p:nvPr/>
        </p:nvSpPr>
        <p:spPr>
          <a:xfrm>
            <a:off x="0" y="552379"/>
            <a:ext cx="12192000" cy="139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Пример:</a:t>
            </a:r>
            <a:br>
              <a:rPr lang="en-US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инициативное обучение безопасным практикам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D5A912D-B557-A2B9-AE63-6254AF289BE9}"/>
              </a:ext>
            </a:extLst>
          </p:cNvPr>
          <p:cNvGrpSpPr/>
          <p:nvPr/>
        </p:nvGrpSpPr>
        <p:grpSpPr>
          <a:xfrm>
            <a:off x="1006583" y="2161049"/>
            <a:ext cx="5089417" cy="495524"/>
            <a:chOff x="1099627" y="2189924"/>
            <a:chExt cx="5089417" cy="495524"/>
          </a:xfrm>
          <a:solidFill>
            <a:srgbClr val="D1E4F0"/>
          </a:solidFill>
        </p:grpSpPr>
        <p:sp>
          <p:nvSpPr>
            <p:cNvPr id="5" name="Прямоугольник: скругленные верхние углы 4">
              <a:extLst>
                <a:ext uri="{FF2B5EF4-FFF2-40B4-BE49-F238E27FC236}">
                  <a16:creationId xmlns:a16="http://schemas.microsoft.com/office/drawing/2014/main" id="{773B02B9-0E0D-BEC2-A625-8AA51D7B3FC9}"/>
                </a:ext>
              </a:extLst>
            </p:cNvPr>
            <p:cNvSpPr/>
            <p:nvPr/>
          </p:nvSpPr>
          <p:spPr>
            <a:xfrm>
              <a:off x="1099627" y="2189924"/>
              <a:ext cx="5089417" cy="495524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113B6D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DA0EAE-8205-8448-A16A-CC0B7E607E1B}"/>
                </a:ext>
              </a:extLst>
            </p:cNvPr>
            <p:cNvSpPr txBox="1"/>
            <p:nvPr/>
          </p:nvSpPr>
          <p:spPr>
            <a:xfrm>
              <a:off x="1393449" y="2249333"/>
              <a:ext cx="4501772" cy="376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sz="2400" dirty="0">
                  <a:solidFill>
                    <a:srgbClr val="113B6D"/>
                  </a:solidFill>
                  <a:latin typeface="Oswald" panose="00000500000000000000" pitchFamily="2" charset="-52"/>
                </a:rPr>
                <a:t>Микро‑инструктажи у рабочего места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5C4B60E-8BC5-D34C-F521-E26F9E7453AA}"/>
              </a:ext>
            </a:extLst>
          </p:cNvPr>
          <p:cNvGrpSpPr/>
          <p:nvPr/>
        </p:nvGrpSpPr>
        <p:grpSpPr>
          <a:xfrm>
            <a:off x="6213851" y="2161049"/>
            <a:ext cx="5089417" cy="495524"/>
            <a:chOff x="1099627" y="2189924"/>
            <a:chExt cx="5089417" cy="495524"/>
          </a:xfrm>
          <a:solidFill>
            <a:srgbClr val="D1E4F0"/>
          </a:solidFill>
        </p:grpSpPr>
        <p:sp>
          <p:nvSpPr>
            <p:cNvPr id="17" name="Прямоугольник: скругленные верхние углы 16">
              <a:extLst>
                <a:ext uri="{FF2B5EF4-FFF2-40B4-BE49-F238E27FC236}">
                  <a16:creationId xmlns:a16="http://schemas.microsoft.com/office/drawing/2014/main" id="{52283BEB-C8E3-FD21-A563-26516384D63E}"/>
                </a:ext>
              </a:extLst>
            </p:cNvPr>
            <p:cNvSpPr/>
            <p:nvPr/>
          </p:nvSpPr>
          <p:spPr>
            <a:xfrm>
              <a:off x="1099627" y="2189924"/>
              <a:ext cx="5089417" cy="495524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113B6D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42601F-0663-D204-2E43-17421A3E11C9}"/>
                </a:ext>
              </a:extLst>
            </p:cNvPr>
            <p:cNvSpPr txBox="1"/>
            <p:nvPr/>
          </p:nvSpPr>
          <p:spPr>
            <a:xfrm>
              <a:off x="1393449" y="2249333"/>
              <a:ext cx="4501772" cy="376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sz="2400" dirty="0">
                  <a:solidFill>
                    <a:srgbClr val="113B6D"/>
                  </a:solidFill>
                  <a:latin typeface="Oswald" panose="00000500000000000000" pitchFamily="2" charset="-52"/>
                </a:rPr>
                <a:t>Разбор инцидентов без наказаний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084F0EF-3924-9BF6-B293-0F62AE88F84C}"/>
              </a:ext>
            </a:extLst>
          </p:cNvPr>
          <p:cNvGrpSpPr/>
          <p:nvPr/>
        </p:nvGrpSpPr>
        <p:grpSpPr>
          <a:xfrm>
            <a:off x="3551290" y="2786603"/>
            <a:ext cx="5089418" cy="495524"/>
            <a:chOff x="1099626" y="2189924"/>
            <a:chExt cx="5089418" cy="495524"/>
          </a:xfrm>
          <a:solidFill>
            <a:srgbClr val="D1E4F0"/>
          </a:solidFill>
        </p:grpSpPr>
        <p:sp>
          <p:nvSpPr>
            <p:cNvPr id="22" name="Прямоугольник: скругленные верхние углы 21">
              <a:extLst>
                <a:ext uri="{FF2B5EF4-FFF2-40B4-BE49-F238E27FC236}">
                  <a16:creationId xmlns:a16="http://schemas.microsoft.com/office/drawing/2014/main" id="{EAEC0423-4F41-E528-BED8-C9DB65D69DAF}"/>
                </a:ext>
              </a:extLst>
            </p:cNvPr>
            <p:cNvSpPr/>
            <p:nvPr/>
          </p:nvSpPr>
          <p:spPr>
            <a:xfrm>
              <a:off x="1099627" y="2189924"/>
              <a:ext cx="5089417" cy="495524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13B6D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3C9505-D889-8962-0574-735A58E3FCAC}"/>
                </a:ext>
              </a:extLst>
            </p:cNvPr>
            <p:cNvSpPr txBox="1"/>
            <p:nvPr/>
          </p:nvSpPr>
          <p:spPr>
            <a:xfrm>
              <a:off x="1099626" y="2249333"/>
              <a:ext cx="5089418" cy="376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sz="2400" dirty="0">
                  <a:solidFill>
                    <a:srgbClr val="113B6D"/>
                  </a:solidFill>
                  <a:latin typeface="Oswald" panose="00000500000000000000" pitchFamily="2" charset="-52"/>
                </a:rPr>
                <a:t>Профсоюз — координатор и модератор</a:t>
              </a: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36771E9-54D6-16AA-206A-F7382960D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24000" y="3276521"/>
            <a:ext cx="705496" cy="70549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9B99AA7-2369-98AD-7B8B-12656D520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35138" y="2841859"/>
            <a:ext cx="587141" cy="58714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8C9F75B-7ED9-CE16-C3DD-E11173EA30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24790" y="2841859"/>
            <a:ext cx="587141" cy="58714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B2D367D-9CBE-901F-3EE6-E9F6275A6239}"/>
              </a:ext>
            </a:extLst>
          </p:cNvPr>
          <p:cNvSpPr txBox="1"/>
          <p:nvPr/>
        </p:nvSpPr>
        <p:spPr>
          <a:xfrm>
            <a:off x="1300405" y="4461555"/>
            <a:ext cx="9504056" cy="5023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3200" dirty="0">
                <a:solidFill>
                  <a:srgbClr val="EC5C58"/>
                </a:solidFill>
                <a:latin typeface="Oswald" panose="00000500000000000000" pitchFamily="2" charset="-52"/>
              </a:rPr>
              <a:t>Итог</a:t>
            </a:r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:a16="http://schemas.microsoft.com/office/drawing/2014/main" id="{2049227F-29CA-C65D-302A-7D101291CC2B}"/>
              </a:ext>
            </a:extLst>
          </p:cNvPr>
          <p:cNvSpPr/>
          <p:nvPr/>
        </p:nvSpPr>
        <p:spPr>
          <a:xfrm>
            <a:off x="1251284" y="4035975"/>
            <a:ext cx="4177364" cy="1941313"/>
          </a:xfrm>
          <a:custGeom>
            <a:avLst/>
            <a:gdLst>
              <a:gd name="connsiteX0" fmla="*/ 0 w 4177364"/>
              <a:gd name="connsiteY0" fmla="*/ 372396 h 1941313"/>
              <a:gd name="connsiteX1" fmla="*/ 943276 w 4177364"/>
              <a:gd name="connsiteY1" fmla="*/ 6636 h 1941313"/>
              <a:gd name="connsiteX2" fmla="*/ 1607419 w 4177364"/>
              <a:gd name="connsiteY2" fmla="*/ 651528 h 1941313"/>
              <a:gd name="connsiteX3" fmla="*/ 2233061 w 4177364"/>
              <a:gd name="connsiteY3" fmla="*/ 574526 h 1941313"/>
              <a:gd name="connsiteX4" fmla="*/ 2646948 w 4177364"/>
              <a:gd name="connsiteY4" fmla="*/ 1123166 h 1941313"/>
              <a:gd name="connsiteX5" fmla="*/ 3243714 w 4177364"/>
              <a:gd name="connsiteY5" fmla="*/ 1055789 h 1941313"/>
              <a:gd name="connsiteX6" fmla="*/ 4177364 w 4177364"/>
              <a:gd name="connsiteY6" fmla="*/ 1941313 h 194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7364" h="1941313">
                <a:moveTo>
                  <a:pt x="0" y="372396"/>
                </a:moveTo>
                <a:cubicBezTo>
                  <a:pt x="337686" y="166255"/>
                  <a:pt x="675373" y="-39886"/>
                  <a:pt x="943276" y="6636"/>
                </a:cubicBezTo>
                <a:cubicBezTo>
                  <a:pt x="1211179" y="53158"/>
                  <a:pt x="1392455" y="556880"/>
                  <a:pt x="1607419" y="651528"/>
                </a:cubicBezTo>
                <a:cubicBezTo>
                  <a:pt x="1822383" y="746176"/>
                  <a:pt x="2059806" y="495920"/>
                  <a:pt x="2233061" y="574526"/>
                </a:cubicBezTo>
                <a:cubicBezTo>
                  <a:pt x="2406316" y="653132"/>
                  <a:pt x="2478506" y="1042955"/>
                  <a:pt x="2646948" y="1123166"/>
                </a:cubicBezTo>
                <a:cubicBezTo>
                  <a:pt x="2815390" y="1203377"/>
                  <a:pt x="2988645" y="919431"/>
                  <a:pt x="3243714" y="1055789"/>
                </a:cubicBezTo>
                <a:cubicBezTo>
                  <a:pt x="3498783" y="1192147"/>
                  <a:pt x="3838073" y="1566730"/>
                  <a:pt x="4177364" y="1941313"/>
                </a:cubicBezTo>
              </a:path>
            </a:pathLst>
          </a:custGeom>
          <a:noFill/>
          <a:ln w="31750" cap="rnd">
            <a:solidFill>
              <a:srgbClr val="EC5C58"/>
            </a:solidFill>
            <a:prstDash val="sysDot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BDF62184-2BD9-D32D-712D-C8C5D583EB98}"/>
              </a:ext>
            </a:extLst>
          </p:cNvPr>
          <p:cNvSpPr/>
          <p:nvPr/>
        </p:nvSpPr>
        <p:spPr>
          <a:xfrm>
            <a:off x="1180596" y="4288055"/>
            <a:ext cx="206943" cy="206943"/>
          </a:xfrm>
          <a:prstGeom prst="ellipse">
            <a:avLst/>
          </a:prstGeom>
          <a:solidFill>
            <a:srgbClr val="1F5EA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2A157F95-7DBB-25B0-5BE4-FC6EB553208E}"/>
              </a:ext>
            </a:extLst>
          </p:cNvPr>
          <p:cNvSpPr/>
          <p:nvPr/>
        </p:nvSpPr>
        <p:spPr>
          <a:xfrm>
            <a:off x="2011723" y="3932503"/>
            <a:ext cx="206943" cy="206943"/>
          </a:xfrm>
          <a:prstGeom prst="ellipse">
            <a:avLst/>
          </a:prstGeom>
          <a:solidFill>
            <a:srgbClr val="1F5EA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CC1AEB38-F3B8-D3A8-0574-AA4AC2C9CA0B}"/>
              </a:ext>
            </a:extLst>
          </p:cNvPr>
          <p:cNvSpPr/>
          <p:nvPr/>
        </p:nvSpPr>
        <p:spPr>
          <a:xfrm>
            <a:off x="2718807" y="4601459"/>
            <a:ext cx="206943" cy="206943"/>
          </a:xfrm>
          <a:prstGeom prst="ellipse">
            <a:avLst/>
          </a:prstGeom>
          <a:solidFill>
            <a:srgbClr val="1F5EA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C5A35E46-098F-9301-86FF-48CE332CA016}"/>
              </a:ext>
            </a:extLst>
          </p:cNvPr>
          <p:cNvSpPr/>
          <p:nvPr/>
        </p:nvSpPr>
        <p:spPr>
          <a:xfrm>
            <a:off x="3344347" y="4529031"/>
            <a:ext cx="206943" cy="206943"/>
          </a:xfrm>
          <a:prstGeom prst="ellipse">
            <a:avLst/>
          </a:prstGeom>
          <a:solidFill>
            <a:srgbClr val="1F5EA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1B3C4989-292F-E343-9BF4-ED920C3167E0}"/>
              </a:ext>
            </a:extLst>
          </p:cNvPr>
          <p:cNvSpPr/>
          <p:nvPr/>
        </p:nvSpPr>
        <p:spPr>
          <a:xfrm>
            <a:off x="3854486" y="5100267"/>
            <a:ext cx="206943" cy="206943"/>
          </a:xfrm>
          <a:prstGeom prst="ellipse">
            <a:avLst/>
          </a:prstGeom>
          <a:solidFill>
            <a:srgbClr val="1F5EA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85490692-A412-6A2E-D062-5B3AD85AD4A9}"/>
              </a:ext>
            </a:extLst>
          </p:cNvPr>
          <p:cNvSpPr/>
          <p:nvPr/>
        </p:nvSpPr>
        <p:spPr>
          <a:xfrm>
            <a:off x="4336193" y="4977545"/>
            <a:ext cx="206943" cy="206943"/>
          </a:xfrm>
          <a:prstGeom prst="ellipse">
            <a:avLst/>
          </a:prstGeom>
          <a:solidFill>
            <a:srgbClr val="1F5EA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22A9C597-943B-F338-A230-5A9548269ED2}"/>
              </a:ext>
            </a:extLst>
          </p:cNvPr>
          <p:cNvSpPr/>
          <p:nvPr/>
        </p:nvSpPr>
        <p:spPr>
          <a:xfrm>
            <a:off x="4743174" y="5287509"/>
            <a:ext cx="206943" cy="206943"/>
          </a:xfrm>
          <a:prstGeom prst="ellipse">
            <a:avLst/>
          </a:prstGeom>
          <a:solidFill>
            <a:srgbClr val="1F5EA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9DDD48C5-1EB3-77EE-DF94-F66C7951410E}"/>
              </a:ext>
            </a:extLst>
          </p:cNvPr>
          <p:cNvSpPr/>
          <p:nvPr/>
        </p:nvSpPr>
        <p:spPr>
          <a:xfrm>
            <a:off x="5046421" y="5555524"/>
            <a:ext cx="206943" cy="206943"/>
          </a:xfrm>
          <a:prstGeom prst="ellipse">
            <a:avLst/>
          </a:prstGeom>
          <a:solidFill>
            <a:srgbClr val="1F5EA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B01067-B377-172F-8813-34DF338C1E0E}"/>
              </a:ext>
            </a:extLst>
          </p:cNvPr>
          <p:cNvSpPr txBox="1"/>
          <p:nvPr/>
        </p:nvSpPr>
        <p:spPr>
          <a:xfrm>
            <a:off x="1231283" y="4998046"/>
            <a:ext cx="234250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Снижение травматизма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2177FF8D-6533-D40C-A7C9-2C224900FBC0}"/>
              </a:ext>
            </a:extLst>
          </p:cNvPr>
          <p:cNvSpPr/>
          <p:nvPr/>
        </p:nvSpPr>
        <p:spPr>
          <a:xfrm>
            <a:off x="5345177" y="5869186"/>
            <a:ext cx="206943" cy="206943"/>
          </a:xfrm>
          <a:prstGeom prst="ellipse">
            <a:avLst/>
          </a:prstGeom>
          <a:solidFill>
            <a:srgbClr val="1F5EA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: фигура 55">
            <a:extLst>
              <a:ext uri="{FF2B5EF4-FFF2-40B4-BE49-F238E27FC236}">
                <a16:creationId xmlns:a16="http://schemas.microsoft.com/office/drawing/2014/main" id="{5B3EA714-E113-CFFD-F55C-8B3C3B24DDC3}"/>
              </a:ext>
            </a:extLst>
          </p:cNvPr>
          <p:cNvSpPr/>
          <p:nvPr/>
        </p:nvSpPr>
        <p:spPr>
          <a:xfrm>
            <a:off x="6718434" y="2252312"/>
            <a:ext cx="5457524" cy="3426593"/>
          </a:xfrm>
          <a:custGeom>
            <a:avLst/>
            <a:gdLst>
              <a:gd name="connsiteX0" fmla="*/ 0 w 5457524"/>
              <a:gd name="connsiteY0" fmla="*/ 3426593 h 3426593"/>
              <a:gd name="connsiteX1" fmla="*/ 317633 w 5457524"/>
              <a:gd name="connsiteY1" fmla="*/ 2993456 h 3426593"/>
              <a:gd name="connsiteX2" fmla="*/ 943275 w 5457524"/>
              <a:gd name="connsiteY2" fmla="*/ 3301465 h 3426593"/>
              <a:gd name="connsiteX3" fmla="*/ 1309035 w 5457524"/>
              <a:gd name="connsiteY3" fmla="*/ 2569945 h 3426593"/>
              <a:gd name="connsiteX4" fmla="*/ 1963553 w 5457524"/>
              <a:gd name="connsiteY4" fmla="*/ 2820202 h 3426593"/>
              <a:gd name="connsiteX5" fmla="*/ 2598821 w 5457524"/>
              <a:gd name="connsiteY5" fmla="*/ 2011680 h 3426593"/>
              <a:gd name="connsiteX6" fmla="*/ 3368842 w 5457524"/>
              <a:gd name="connsiteY6" fmla="*/ 2271562 h 3426593"/>
              <a:gd name="connsiteX7" fmla="*/ 3878981 w 5457524"/>
              <a:gd name="connsiteY7" fmla="*/ 1434164 h 3426593"/>
              <a:gd name="connsiteX8" fmla="*/ 4514248 w 5457524"/>
              <a:gd name="connsiteY8" fmla="*/ 1520791 h 3426593"/>
              <a:gd name="connsiteX9" fmla="*/ 5457524 w 5457524"/>
              <a:gd name="connsiteY9" fmla="*/ 0 h 342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57524" h="3426593">
                <a:moveTo>
                  <a:pt x="0" y="3426593"/>
                </a:moveTo>
                <a:cubicBezTo>
                  <a:pt x="80210" y="3220452"/>
                  <a:pt x="160421" y="3014311"/>
                  <a:pt x="317633" y="2993456"/>
                </a:cubicBezTo>
                <a:cubicBezTo>
                  <a:pt x="474845" y="2972601"/>
                  <a:pt x="778041" y="3372050"/>
                  <a:pt x="943275" y="3301465"/>
                </a:cubicBezTo>
                <a:cubicBezTo>
                  <a:pt x="1108509" y="3230880"/>
                  <a:pt x="1138989" y="2650155"/>
                  <a:pt x="1309035" y="2569945"/>
                </a:cubicBezTo>
                <a:cubicBezTo>
                  <a:pt x="1479081" y="2489735"/>
                  <a:pt x="1748589" y="2913246"/>
                  <a:pt x="1963553" y="2820202"/>
                </a:cubicBezTo>
                <a:cubicBezTo>
                  <a:pt x="2178517" y="2727158"/>
                  <a:pt x="2364606" y="2103120"/>
                  <a:pt x="2598821" y="2011680"/>
                </a:cubicBezTo>
                <a:cubicBezTo>
                  <a:pt x="2833036" y="1920240"/>
                  <a:pt x="3155482" y="2367815"/>
                  <a:pt x="3368842" y="2271562"/>
                </a:cubicBezTo>
                <a:cubicBezTo>
                  <a:pt x="3582202" y="2175309"/>
                  <a:pt x="3688080" y="1559292"/>
                  <a:pt x="3878981" y="1434164"/>
                </a:cubicBezTo>
                <a:cubicBezTo>
                  <a:pt x="4069882" y="1309036"/>
                  <a:pt x="4251158" y="1759818"/>
                  <a:pt x="4514248" y="1520791"/>
                </a:cubicBezTo>
                <a:cubicBezTo>
                  <a:pt x="4777338" y="1281764"/>
                  <a:pt x="5117431" y="640882"/>
                  <a:pt x="5457524" y="0"/>
                </a:cubicBezTo>
              </a:path>
            </a:pathLst>
          </a:custGeom>
          <a:noFill/>
          <a:ln w="31750" cap="rnd">
            <a:solidFill>
              <a:srgbClr val="1F5EA8"/>
            </a:solidFill>
            <a:prstDash val="sysDot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F69E14DC-1D2B-E81B-5AF8-659944C49569}"/>
              </a:ext>
            </a:extLst>
          </p:cNvPr>
          <p:cNvSpPr/>
          <p:nvPr/>
        </p:nvSpPr>
        <p:spPr>
          <a:xfrm>
            <a:off x="6614962" y="5579768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89B1C6CE-4F09-CE21-2275-2572B39935E7}"/>
              </a:ext>
            </a:extLst>
          </p:cNvPr>
          <p:cNvSpPr/>
          <p:nvPr/>
        </p:nvSpPr>
        <p:spPr>
          <a:xfrm>
            <a:off x="6952577" y="5149688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902C2B35-509B-A563-9A3C-9164924F3E0A}"/>
              </a:ext>
            </a:extLst>
          </p:cNvPr>
          <p:cNvSpPr/>
          <p:nvPr/>
        </p:nvSpPr>
        <p:spPr>
          <a:xfrm>
            <a:off x="7523421" y="5425764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57F1103C-5524-5C21-A353-EF4F273F366E}"/>
              </a:ext>
            </a:extLst>
          </p:cNvPr>
          <p:cNvSpPr/>
          <p:nvPr/>
        </p:nvSpPr>
        <p:spPr>
          <a:xfrm>
            <a:off x="7965659" y="4714118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CC4660B4-D546-DEDF-14FF-767301552C0B}"/>
              </a:ext>
            </a:extLst>
          </p:cNvPr>
          <p:cNvSpPr/>
          <p:nvPr/>
        </p:nvSpPr>
        <p:spPr>
          <a:xfrm>
            <a:off x="8513557" y="4977544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610B6B04-7EB8-4F0D-2D09-00CD5FDCEA31}"/>
              </a:ext>
            </a:extLst>
          </p:cNvPr>
          <p:cNvSpPr/>
          <p:nvPr/>
        </p:nvSpPr>
        <p:spPr>
          <a:xfrm>
            <a:off x="9314705" y="4175965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FE015B21-A72B-E73F-5C75-AA3DC2C01AB7}"/>
              </a:ext>
            </a:extLst>
          </p:cNvPr>
          <p:cNvSpPr/>
          <p:nvPr/>
        </p:nvSpPr>
        <p:spPr>
          <a:xfrm>
            <a:off x="9938462" y="4435021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1CD5BDE7-28FC-97CD-943B-F72A3048B1ED}"/>
              </a:ext>
            </a:extLst>
          </p:cNvPr>
          <p:cNvSpPr/>
          <p:nvPr/>
        </p:nvSpPr>
        <p:spPr>
          <a:xfrm>
            <a:off x="10597518" y="3568671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8E54FFAD-0986-33F9-92AB-A24109C4E2D5}"/>
              </a:ext>
            </a:extLst>
          </p:cNvPr>
          <p:cNvSpPr/>
          <p:nvPr/>
        </p:nvSpPr>
        <p:spPr>
          <a:xfrm>
            <a:off x="12072486" y="2162796"/>
            <a:ext cx="206943" cy="206943"/>
          </a:xfrm>
          <a:prstGeom prst="ellipse">
            <a:avLst/>
          </a:prstGeom>
          <a:solidFill>
            <a:srgbClr val="EC5C58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F5D0E14-FD8E-0D28-CF92-DC4E5D8118CA}"/>
              </a:ext>
            </a:extLst>
          </p:cNvPr>
          <p:cNvSpPr txBox="1"/>
          <p:nvPr/>
        </p:nvSpPr>
        <p:spPr>
          <a:xfrm>
            <a:off x="9314705" y="4998046"/>
            <a:ext cx="234250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Рост доверия </a:t>
            </a:r>
            <a:r>
              <a:rPr lang="en-US" sz="2000" dirty="0">
                <a:solidFill>
                  <a:srgbClr val="EC5C58"/>
                </a:solidFill>
                <a:latin typeface="Oswald" panose="00000500000000000000" pitchFamily="2" charset="-52"/>
              </a:rPr>
              <a:t>/</a:t>
            </a:r>
            <a:r>
              <a:rPr lang="ru-RU" sz="2000" dirty="0">
                <a:solidFill>
                  <a:srgbClr val="EC5C58"/>
                </a:solidFill>
                <a:latin typeface="Oswald" panose="00000500000000000000" pitchFamily="2" charset="-52"/>
              </a:rPr>
              <a:t> членства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8348AA8-7356-FF3C-42B8-ED64F96D2B0A}"/>
              </a:ext>
            </a:extLst>
          </p:cNvPr>
          <p:cNvSpPr txBox="1"/>
          <p:nvPr/>
        </p:nvSpPr>
        <p:spPr>
          <a:xfrm>
            <a:off x="1176689" y="5225933"/>
            <a:ext cx="2605826" cy="1286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8000" dirty="0">
                <a:solidFill>
                  <a:srgbClr val="EC5C58"/>
                </a:soli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-30%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4CF0E3F-DBCC-374D-DF45-02C0AAF5680D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B095A29-37C9-4F53-9E3C-C7FEEC222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BEE910BB-0BCC-3CE9-87CA-6426942EA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00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37209-4D71-AE82-97DD-FDF824F57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F3869-4CF2-2211-07BE-A03F040F3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98" y="1697586"/>
            <a:ext cx="3468925" cy="34628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C7679A2-748C-D7B9-B520-F4ADC999B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290" y="2387404"/>
            <a:ext cx="3468925" cy="346282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3F41A41-3C4A-D07B-89BF-C00FD73A4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892" y="1123534"/>
            <a:ext cx="3468925" cy="346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038F4C-4429-A6D4-F04A-11E951D150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6516F-F3AE-3A93-2EDF-B23F87C0041C}"/>
              </a:ext>
            </a:extLst>
          </p:cNvPr>
          <p:cNvSpPr txBox="1"/>
          <p:nvPr/>
        </p:nvSpPr>
        <p:spPr>
          <a:xfrm>
            <a:off x="0" y="552379"/>
            <a:ext cx="12192000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Лидерство — это не указания. Это пример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935FE2-A19B-A8E7-B5D1-29FF6208D58F}"/>
              </a:ext>
            </a:extLst>
          </p:cNvPr>
          <p:cNvSpPr txBox="1"/>
          <p:nvPr/>
        </p:nvSpPr>
        <p:spPr>
          <a:xfrm>
            <a:off x="4992823" y="5850592"/>
            <a:ext cx="234250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10000"/>
              </a:lnSpc>
              <a:spcAft>
                <a:spcPts val="800"/>
              </a:spcAft>
              <a:defRPr sz="8000">
                <a:gradFill>
                  <a:gsLst>
                    <a:gs pos="0">
                      <a:srgbClr val="C82E2D"/>
                    </a:gs>
                    <a:gs pos="100000">
                      <a:srgbClr val="1956A2"/>
                    </a:gs>
                  </a:gsLst>
                  <a:lin ang="12600000" scaled="0"/>
                </a:gradFill>
                <a:latin typeface="Oswald Medium" panose="020F0502020204030204" pitchFamily="2" charset="-52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1F5EA8"/>
                </a:solidFill>
                <a:latin typeface="Oswald" panose="00000500000000000000" pitchFamily="2" charset="-52"/>
              </a:rPr>
              <a:t>Какой стиль выбираем?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069C108-9216-A3B9-823A-1D86E8E464E1}"/>
              </a:ext>
            </a:extLst>
          </p:cNvPr>
          <p:cNvGrpSpPr/>
          <p:nvPr/>
        </p:nvGrpSpPr>
        <p:grpSpPr>
          <a:xfrm>
            <a:off x="1037545" y="3892125"/>
            <a:ext cx="3341246" cy="495524"/>
            <a:chOff x="1099627" y="2189924"/>
            <a:chExt cx="5089417" cy="495524"/>
          </a:xfrm>
          <a:solidFill>
            <a:srgbClr val="D1E4F0"/>
          </a:solidFill>
        </p:grpSpPr>
        <p:sp>
          <p:nvSpPr>
            <p:cNvPr id="13" name="Прямоугольник: скругленные верхние углы 12">
              <a:extLst>
                <a:ext uri="{FF2B5EF4-FFF2-40B4-BE49-F238E27FC236}">
                  <a16:creationId xmlns:a16="http://schemas.microsoft.com/office/drawing/2014/main" id="{8FA8CA06-5A6C-479C-DC19-F270A9CB591F}"/>
                </a:ext>
              </a:extLst>
            </p:cNvPr>
            <p:cNvSpPr/>
            <p:nvPr/>
          </p:nvSpPr>
          <p:spPr>
            <a:xfrm>
              <a:off x="1099627" y="2189924"/>
              <a:ext cx="5089417" cy="495524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113B6D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E0D992-198F-D5BB-0797-C73DB630BC0D}"/>
                </a:ext>
              </a:extLst>
            </p:cNvPr>
            <p:cNvSpPr txBox="1"/>
            <p:nvPr/>
          </p:nvSpPr>
          <p:spPr>
            <a:xfrm>
              <a:off x="1393449" y="2249333"/>
              <a:ext cx="4501772" cy="376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sz="2400" dirty="0">
                  <a:solidFill>
                    <a:srgbClr val="113B6D"/>
                  </a:solidFill>
                  <a:latin typeface="Oswald" panose="00000500000000000000" pitchFamily="2" charset="-52"/>
                </a:rPr>
                <a:t>Ведет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3B25168-05DE-CF8C-77BD-0ED858152CFB}"/>
              </a:ext>
            </a:extLst>
          </p:cNvPr>
          <p:cNvGrpSpPr/>
          <p:nvPr/>
        </p:nvGrpSpPr>
        <p:grpSpPr>
          <a:xfrm>
            <a:off x="4712333" y="2746440"/>
            <a:ext cx="3341246" cy="495524"/>
            <a:chOff x="1099627" y="2189924"/>
            <a:chExt cx="5089417" cy="495524"/>
          </a:xfrm>
          <a:solidFill>
            <a:srgbClr val="D1E4F0"/>
          </a:solidFill>
        </p:grpSpPr>
        <p:sp>
          <p:nvSpPr>
            <p:cNvPr id="23" name="Прямоугольник: скругленные верхние углы 22">
              <a:extLst>
                <a:ext uri="{FF2B5EF4-FFF2-40B4-BE49-F238E27FC236}">
                  <a16:creationId xmlns:a16="http://schemas.microsoft.com/office/drawing/2014/main" id="{065ECD4F-97B1-57BF-4FF6-E04762D10D4F}"/>
                </a:ext>
              </a:extLst>
            </p:cNvPr>
            <p:cNvSpPr/>
            <p:nvPr/>
          </p:nvSpPr>
          <p:spPr>
            <a:xfrm>
              <a:off x="1099627" y="2189924"/>
              <a:ext cx="5089417" cy="495524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113B6D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C066038-C4C3-5D15-D97A-6E6A9B446657}"/>
                </a:ext>
              </a:extLst>
            </p:cNvPr>
            <p:cNvSpPr txBox="1"/>
            <p:nvPr/>
          </p:nvSpPr>
          <p:spPr>
            <a:xfrm>
              <a:off x="1393449" y="2249333"/>
              <a:ext cx="4501772" cy="376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sz="2400" dirty="0">
                  <a:solidFill>
                    <a:srgbClr val="113B6D"/>
                  </a:solidFill>
                  <a:latin typeface="Oswald" panose="00000500000000000000" pitchFamily="2" charset="-52"/>
                </a:rPr>
                <a:t>Гонит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7140B14-BE05-25EA-1A4F-901422FB1E21}"/>
              </a:ext>
            </a:extLst>
          </p:cNvPr>
          <p:cNvGrpSpPr/>
          <p:nvPr/>
        </p:nvGrpSpPr>
        <p:grpSpPr>
          <a:xfrm>
            <a:off x="8378892" y="4843993"/>
            <a:ext cx="3341246" cy="495524"/>
            <a:chOff x="1099627" y="2189924"/>
            <a:chExt cx="5089417" cy="495524"/>
          </a:xfrm>
          <a:solidFill>
            <a:srgbClr val="D1E4F0"/>
          </a:solidFill>
        </p:grpSpPr>
        <p:sp>
          <p:nvSpPr>
            <p:cNvPr id="27" name="Прямоугольник: скругленные верхние углы 26">
              <a:extLst>
                <a:ext uri="{FF2B5EF4-FFF2-40B4-BE49-F238E27FC236}">
                  <a16:creationId xmlns:a16="http://schemas.microsoft.com/office/drawing/2014/main" id="{66FD3110-6FEB-26D8-4091-5482EA2B5466}"/>
                </a:ext>
              </a:extLst>
            </p:cNvPr>
            <p:cNvSpPr/>
            <p:nvPr/>
          </p:nvSpPr>
          <p:spPr>
            <a:xfrm>
              <a:off x="1099627" y="2189924"/>
              <a:ext cx="5089417" cy="495524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113B6D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E2E9C3-2185-C67C-6AE9-7128CDA0ADC2}"/>
                </a:ext>
              </a:extLst>
            </p:cNvPr>
            <p:cNvSpPr txBox="1"/>
            <p:nvPr/>
          </p:nvSpPr>
          <p:spPr>
            <a:xfrm>
              <a:off x="1393449" y="2249333"/>
              <a:ext cx="4501772" cy="376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Aft>
                  <a:spcPts val="800"/>
                </a:spcAft>
                <a:defRPr sz="8000">
                  <a:gradFill>
                    <a:gsLst>
                      <a:gs pos="0">
                        <a:srgbClr val="C82E2D"/>
                      </a:gs>
                      <a:gs pos="100000">
                        <a:srgbClr val="1956A2"/>
                      </a:gs>
                    </a:gsLst>
                    <a:lin ang="12600000" scaled="0"/>
                  </a:gradFill>
                  <a:latin typeface="Oswald Medium" panose="020F0502020204030204" pitchFamily="2" charset="-52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ru-RU" sz="2400" dirty="0">
                  <a:solidFill>
                    <a:srgbClr val="113B6D"/>
                  </a:solidFill>
                  <a:latin typeface="Oswald" panose="00000500000000000000" pitchFamily="2" charset="-52"/>
                </a:rPr>
                <a:t>Вдохновляет</a:t>
              </a: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178CEDF-9470-3D6E-6256-CC1D53A20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2250" y="1905802"/>
            <a:ext cx="3399780" cy="171836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83B5AE2-CA67-47F5-E991-51596B68A1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496078" y="3616037"/>
            <a:ext cx="3154007" cy="185206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F7D850C-C8AB-D526-074E-654E1C08AE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71066" y="1768201"/>
            <a:ext cx="2756897" cy="281816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FB5CE44-E9DB-5A76-31FA-624C379B2C6B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9D8EA5D-8E8D-2D21-FC27-888C6FD4E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3F8FF32C-FEA5-1781-9531-B60B40CA1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60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1CF9D-67E3-C4A7-AEFE-01CC8C890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верхние углы 2">
            <a:extLst>
              <a:ext uri="{FF2B5EF4-FFF2-40B4-BE49-F238E27FC236}">
                <a16:creationId xmlns:a16="http://schemas.microsoft.com/office/drawing/2014/main" id="{C1B121B2-9A86-0F1C-DB78-169C17076D3A}"/>
              </a:ext>
            </a:extLst>
          </p:cNvPr>
          <p:cNvSpPr/>
          <p:nvPr/>
        </p:nvSpPr>
        <p:spPr>
          <a:xfrm>
            <a:off x="968630" y="1824955"/>
            <a:ext cx="3293275" cy="4152333"/>
          </a:xfrm>
          <a:prstGeom prst="round2SameRect">
            <a:avLst>
              <a:gd name="adj1" fmla="val 5067"/>
              <a:gd name="adj2" fmla="val 7331"/>
            </a:avLst>
          </a:prstGeom>
          <a:solidFill>
            <a:srgbClr val="1F5E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E4E23F04-3A3D-B34A-C9E2-BF5E17A05D4B}"/>
              </a:ext>
            </a:extLst>
          </p:cNvPr>
          <p:cNvSpPr/>
          <p:nvPr/>
        </p:nvSpPr>
        <p:spPr>
          <a:xfrm>
            <a:off x="4449362" y="1824955"/>
            <a:ext cx="3293275" cy="4152333"/>
          </a:xfrm>
          <a:prstGeom prst="round2SameRect">
            <a:avLst>
              <a:gd name="adj1" fmla="val 5067"/>
              <a:gd name="adj2" fmla="val 7331"/>
            </a:avLst>
          </a:prstGeom>
          <a:solidFill>
            <a:srgbClr val="D94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верхние углы 9">
            <a:extLst>
              <a:ext uri="{FF2B5EF4-FFF2-40B4-BE49-F238E27FC236}">
                <a16:creationId xmlns:a16="http://schemas.microsoft.com/office/drawing/2014/main" id="{BFA10ADD-6B71-C939-C7DA-3E4422D72349}"/>
              </a:ext>
            </a:extLst>
          </p:cNvPr>
          <p:cNvSpPr/>
          <p:nvPr/>
        </p:nvSpPr>
        <p:spPr>
          <a:xfrm>
            <a:off x="7930095" y="1824955"/>
            <a:ext cx="3293275" cy="4152333"/>
          </a:xfrm>
          <a:prstGeom prst="round2SameRect">
            <a:avLst>
              <a:gd name="adj1" fmla="val 5067"/>
              <a:gd name="adj2" fmla="val 7331"/>
            </a:avLst>
          </a:prstGeom>
          <a:solidFill>
            <a:srgbClr val="113B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29F004-19EA-6803-7AC7-9B800E7EE3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475" r="16378" b="17072"/>
          <a:stretch/>
        </p:blipFill>
        <p:spPr bwMode="auto">
          <a:xfrm flipH="1">
            <a:off x="0" y="0"/>
            <a:ext cx="9693293" cy="688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E7D0A1-DD65-F564-D401-C853F35B39D9}"/>
              </a:ext>
            </a:extLst>
          </p:cNvPr>
          <p:cNvSpPr txBox="1"/>
          <p:nvPr/>
        </p:nvSpPr>
        <p:spPr>
          <a:xfrm>
            <a:off x="0" y="552379"/>
            <a:ext cx="12192000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dirty="0">
                <a:solidFill>
                  <a:srgbClr val="113B6D"/>
                </a:solidFill>
                <a:latin typeface="Oswald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Проблемы, которые мы видим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2739B-4313-D35E-1860-21EEF7C453BF}"/>
              </a:ext>
            </a:extLst>
          </p:cNvPr>
          <p:cNvSpPr txBox="1"/>
          <p:nvPr/>
        </p:nvSpPr>
        <p:spPr>
          <a:xfrm>
            <a:off x="710026" y="2599429"/>
            <a:ext cx="3810482" cy="46974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ru-RU"/>
            </a:defPPr>
            <a:lvl1pPr>
              <a:lnSpc>
                <a:spcPts val="33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  <a:t>Формализм —</a:t>
            </a:r>
            <a:b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  <a:t>«бумаги вместо</a:t>
            </a:r>
            <a:b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  <a:t>практики»</a:t>
            </a:r>
          </a:p>
          <a:p>
            <a:pPr algn="ctr">
              <a:lnSpc>
                <a:spcPct val="110000"/>
              </a:lnSpc>
            </a:pPr>
            <a:endParaRPr lang="ru-RU" sz="2400" dirty="0">
              <a:latin typeface="Oswald" panose="000005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9F109D-53CC-0F9A-3C1E-A3BE1B689DBC}"/>
              </a:ext>
            </a:extLst>
          </p:cNvPr>
          <p:cNvSpPr txBox="1"/>
          <p:nvPr/>
        </p:nvSpPr>
        <p:spPr>
          <a:xfrm>
            <a:off x="4190758" y="2599429"/>
            <a:ext cx="3810482" cy="46974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ru-RU"/>
            </a:defPPr>
            <a:lvl1pPr>
              <a:lnSpc>
                <a:spcPts val="33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  <a:t>Недоверие  —</a:t>
            </a:r>
            <a:b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  <a:t>«обещают,</a:t>
            </a:r>
            <a:b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  <a:t>но не делают»</a:t>
            </a:r>
          </a:p>
          <a:p>
            <a:pPr algn="ctr">
              <a:lnSpc>
                <a:spcPct val="110000"/>
              </a:lnSpc>
            </a:pPr>
            <a:endParaRPr lang="ru-RU" sz="2400" dirty="0">
              <a:latin typeface="Oswald" panose="000005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596400-F545-712A-E60F-5A536A0CEDB2}"/>
              </a:ext>
            </a:extLst>
          </p:cNvPr>
          <p:cNvSpPr txBox="1"/>
          <p:nvPr/>
        </p:nvSpPr>
        <p:spPr>
          <a:xfrm>
            <a:off x="7671494" y="2599429"/>
            <a:ext cx="3810482" cy="46974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ru-RU"/>
            </a:defPPr>
            <a:lvl1pPr>
              <a:lnSpc>
                <a:spcPts val="3300"/>
              </a:lnSpc>
              <a:spcAft>
                <a:spcPts val="80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  <a:t>Разрыв поколений  —</a:t>
            </a:r>
            <a:b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  <a:t>«разные языки</a:t>
            </a:r>
            <a:b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</a:br>
            <a:r>
              <a:rPr lang="ru-RU" sz="2400" dirty="0">
                <a:latin typeface="Oswald" panose="00000500000000000000" pitchFamily="2" charset="-52"/>
                <a:ea typeface="Calibri" panose="020F0502020204030204" pitchFamily="34" charset="0"/>
              </a:rPr>
              <a:t>и ожидания»</a:t>
            </a:r>
          </a:p>
          <a:p>
            <a:pPr algn="ctr">
              <a:lnSpc>
                <a:spcPct val="110000"/>
              </a:lnSpc>
            </a:pPr>
            <a:endParaRPr lang="ru-RU" sz="2400" dirty="0">
              <a:latin typeface="Oswald" panose="00000500000000000000" pitchFamily="2" charset="-52"/>
              <a:ea typeface="Calibri" panose="020F050202020403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78DECF3-65E8-F977-4EB1-248B62800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2531" y="4396026"/>
            <a:ext cx="865472" cy="86547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B485732-F4B3-1642-CAEF-1671A531C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63263" y="4396026"/>
            <a:ext cx="865472" cy="8654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5F8CCD2-4948-E60E-3F98-27F1427B6B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16358" y="4396026"/>
            <a:ext cx="985773" cy="915361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EFF3162D-B344-133F-3369-DEB849DE992A}"/>
              </a:ext>
            </a:extLst>
          </p:cNvPr>
          <p:cNvGrpSpPr/>
          <p:nvPr/>
        </p:nvGrpSpPr>
        <p:grpSpPr>
          <a:xfrm>
            <a:off x="9520499" y="4994436"/>
            <a:ext cx="177490" cy="316951"/>
            <a:chOff x="6007257" y="-1423854"/>
            <a:chExt cx="177490" cy="316951"/>
          </a:xfrm>
          <a:solidFill>
            <a:srgbClr val="EC5C58"/>
          </a:solidFill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123A2B94-BAF0-718F-423B-751AB9D1A468}"/>
                </a:ext>
              </a:extLst>
            </p:cNvPr>
            <p:cNvSpPr/>
            <p:nvPr/>
          </p:nvSpPr>
          <p:spPr>
            <a:xfrm>
              <a:off x="6070646" y="-1157614"/>
              <a:ext cx="50711" cy="50711"/>
            </a:xfrm>
            <a:custGeom>
              <a:avLst/>
              <a:gdLst>
                <a:gd name="connsiteX0" fmla="*/ 0 w 50711"/>
                <a:gd name="connsiteY0" fmla="*/ 0 h 50711"/>
                <a:gd name="connsiteX1" fmla="*/ 50711 w 50711"/>
                <a:gd name="connsiteY1" fmla="*/ 0 h 50711"/>
                <a:gd name="connsiteX2" fmla="*/ 50711 w 50711"/>
                <a:gd name="connsiteY2" fmla="*/ 50711 h 50711"/>
                <a:gd name="connsiteX3" fmla="*/ 0 w 50711"/>
                <a:gd name="connsiteY3" fmla="*/ 50711 h 5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11" h="50711">
                  <a:moveTo>
                    <a:pt x="0" y="0"/>
                  </a:moveTo>
                  <a:lnTo>
                    <a:pt x="50711" y="0"/>
                  </a:lnTo>
                  <a:lnTo>
                    <a:pt x="50711" y="50711"/>
                  </a:lnTo>
                  <a:lnTo>
                    <a:pt x="0" y="50711"/>
                  </a:lnTo>
                  <a:close/>
                </a:path>
              </a:pathLst>
            </a:custGeom>
            <a:grpFill/>
            <a:ln w="1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7786C10D-0B2B-715D-55C2-C5EDF3A304B9}"/>
                </a:ext>
              </a:extLst>
            </p:cNvPr>
            <p:cNvSpPr/>
            <p:nvPr/>
          </p:nvSpPr>
          <p:spPr>
            <a:xfrm>
              <a:off x="6007257" y="-1423854"/>
              <a:ext cx="177490" cy="215527"/>
            </a:xfrm>
            <a:custGeom>
              <a:avLst/>
              <a:gdLst>
                <a:gd name="connsiteX0" fmla="*/ 0 w 177490"/>
                <a:gd name="connsiteY0" fmla="*/ 101429 h 215527"/>
                <a:gd name="connsiteX1" fmla="*/ 50711 w 177490"/>
                <a:gd name="connsiteY1" fmla="*/ 101429 h 215527"/>
                <a:gd name="connsiteX2" fmla="*/ 50711 w 177490"/>
                <a:gd name="connsiteY2" fmla="*/ 88751 h 215527"/>
                <a:gd name="connsiteX3" fmla="*/ 62803 w 177490"/>
                <a:gd name="connsiteY3" fmla="*/ 60938 h 215527"/>
                <a:gd name="connsiteX4" fmla="*/ 91497 w 177490"/>
                <a:gd name="connsiteY4" fmla="*/ 50812 h 215527"/>
                <a:gd name="connsiteX5" fmla="*/ 126683 w 177490"/>
                <a:gd name="connsiteY5" fmla="*/ 85999 h 215527"/>
                <a:gd name="connsiteX6" fmla="*/ 105479 w 177490"/>
                <a:gd name="connsiteY6" fmla="*/ 122920 h 215527"/>
                <a:gd name="connsiteX7" fmla="*/ 63389 w 177490"/>
                <a:gd name="connsiteY7" fmla="*/ 190965 h 215527"/>
                <a:gd name="connsiteX8" fmla="*/ 63389 w 177490"/>
                <a:gd name="connsiteY8" fmla="*/ 215528 h 215527"/>
                <a:gd name="connsiteX9" fmla="*/ 114100 w 177490"/>
                <a:gd name="connsiteY9" fmla="*/ 215528 h 215527"/>
                <a:gd name="connsiteX10" fmla="*/ 114100 w 177490"/>
                <a:gd name="connsiteY10" fmla="*/ 190965 h 215527"/>
                <a:gd name="connsiteX11" fmla="*/ 127838 w 177490"/>
                <a:gd name="connsiteY11" fmla="*/ 168435 h 215527"/>
                <a:gd name="connsiteX12" fmla="*/ 177275 w 177490"/>
                <a:gd name="connsiteY12" fmla="*/ 82509 h 215527"/>
                <a:gd name="connsiteX13" fmla="*/ 94986 w 177490"/>
                <a:gd name="connsiteY13" fmla="*/ 221 h 215527"/>
                <a:gd name="connsiteX14" fmla="*/ 28201 w 177490"/>
                <a:gd name="connsiteY14" fmla="*/ 23866 h 215527"/>
                <a:gd name="connsiteX15" fmla="*/ 0 w 177490"/>
                <a:gd name="connsiteY15" fmla="*/ 88751 h 2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7490" h="215527">
                  <a:moveTo>
                    <a:pt x="0" y="101429"/>
                  </a:moveTo>
                  <a:lnTo>
                    <a:pt x="50711" y="101429"/>
                  </a:lnTo>
                  <a:lnTo>
                    <a:pt x="50711" y="88751"/>
                  </a:lnTo>
                  <a:cubicBezTo>
                    <a:pt x="50711" y="78093"/>
                    <a:pt x="55006" y="68216"/>
                    <a:pt x="62803" y="60938"/>
                  </a:cubicBezTo>
                  <a:cubicBezTo>
                    <a:pt x="70588" y="53669"/>
                    <a:pt x="80783" y="50069"/>
                    <a:pt x="91497" y="50812"/>
                  </a:cubicBezTo>
                  <a:cubicBezTo>
                    <a:pt x="110263" y="52107"/>
                    <a:pt x="125390" y="67233"/>
                    <a:pt x="126683" y="85999"/>
                  </a:cubicBezTo>
                  <a:cubicBezTo>
                    <a:pt x="127757" y="101573"/>
                    <a:pt x="119433" y="116066"/>
                    <a:pt x="105479" y="122920"/>
                  </a:cubicBezTo>
                  <a:cubicBezTo>
                    <a:pt x="79911" y="135480"/>
                    <a:pt x="63389" y="162189"/>
                    <a:pt x="63389" y="190965"/>
                  </a:cubicBezTo>
                  <a:lnTo>
                    <a:pt x="63389" y="215528"/>
                  </a:lnTo>
                  <a:lnTo>
                    <a:pt x="114100" y="215528"/>
                  </a:lnTo>
                  <a:lnTo>
                    <a:pt x="114100" y="190965"/>
                  </a:lnTo>
                  <a:cubicBezTo>
                    <a:pt x="114100" y="181379"/>
                    <a:pt x="119493" y="172535"/>
                    <a:pt x="127838" y="168435"/>
                  </a:cubicBezTo>
                  <a:cubicBezTo>
                    <a:pt x="160368" y="152455"/>
                    <a:pt x="179773" y="118727"/>
                    <a:pt x="177275" y="82509"/>
                  </a:cubicBezTo>
                  <a:cubicBezTo>
                    <a:pt x="174247" y="38625"/>
                    <a:pt x="138871" y="3247"/>
                    <a:pt x="94986" y="221"/>
                  </a:cubicBezTo>
                  <a:cubicBezTo>
                    <a:pt x="70095" y="-1503"/>
                    <a:pt x="46375" y="6901"/>
                    <a:pt x="28201" y="23866"/>
                  </a:cubicBezTo>
                  <a:cubicBezTo>
                    <a:pt x="10279" y="40594"/>
                    <a:pt x="0" y="64244"/>
                    <a:pt x="0" y="88751"/>
                  </a:cubicBezTo>
                  <a:close/>
                </a:path>
              </a:pathLst>
            </a:custGeom>
            <a:grpFill/>
            <a:ln w="1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1584D1-119E-65FC-248B-5B1BB691E727}"/>
              </a:ext>
            </a:extLst>
          </p:cNvPr>
          <p:cNvGrpSpPr/>
          <p:nvPr/>
        </p:nvGrpSpPr>
        <p:grpSpPr>
          <a:xfrm>
            <a:off x="10491773" y="104450"/>
            <a:ext cx="1533369" cy="418126"/>
            <a:chOff x="8998594" y="222419"/>
            <a:chExt cx="2743412" cy="74808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5E30E21-1B4C-5246-4828-4F5EF6AD8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94" y="222419"/>
              <a:ext cx="748086" cy="748086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объект&#10;&#10;Автоматически созданное описание">
              <a:extLst>
                <a:ext uri="{FF2B5EF4-FFF2-40B4-BE49-F238E27FC236}">
                  <a16:creationId xmlns:a16="http://schemas.microsoft.com/office/drawing/2014/main" id="{66611507-2976-A098-0F6C-4761E4C77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131" y="474100"/>
              <a:ext cx="2270875" cy="486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23464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30905</TotalTime>
  <Words>945</Words>
  <Application>Microsoft Macintosh PowerPoint</Application>
  <PresentationFormat>Широкоэкранный</PresentationFormat>
  <Paragraphs>185</Paragraphs>
  <Slides>25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Bahnschrift SemiBold</vt:lpstr>
      <vt:lpstr>Calibri</vt:lpstr>
      <vt:lpstr>Calibri Light</vt:lpstr>
      <vt:lpstr>Oswald</vt:lpstr>
      <vt:lpstr>Oswald Medium</vt:lpstr>
      <vt:lpstr>Oswald SemiBold</vt:lpstr>
      <vt:lpstr>Tahoma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МУЛЬТСЕРИАЛ БИОТИК</vt:lpstr>
      <vt:lpstr>ИНФОГРАФИКИ и Полезняшки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Alya Lifanova</dc:creator>
  <cp:lastModifiedBy>Владимир Котов</cp:lastModifiedBy>
  <cp:revision>618</cp:revision>
  <dcterms:created xsi:type="dcterms:W3CDTF">2020-12-03T18:53:01Z</dcterms:created>
  <dcterms:modified xsi:type="dcterms:W3CDTF">2025-10-09T11:58:39Z</dcterms:modified>
</cp:coreProperties>
</file>